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unknown"/>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700" r:id="rId2"/>
  </p:sldMasterIdLst>
  <p:notesMasterIdLst>
    <p:notesMasterId r:id="rId86"/>
  </p:notesMasterIdLst>
  <p:handoutMasterIdLst>
    <p:handoutMasterId r:id="rId87"/>
  </p:handoutMasterIdLst>
  <p:sldIdLst>
    <p:sldId id="307" r:id="rId3"/>
    <p:sldId id="693" r:id="rId4"/>
    <p:sldId id="707" r:id="rId5"/>
    <p:sldId id="678" r:id="rId6"/>
    <p:sldId id="679" r:id="rId7"/>
    <p:sldId id="681" r:id="rId8"/>
    <p:sldId id="682" r:id="rId9"/>
    <p:sldId id="684" r:id="rId10"/>
    <p:sldId id="685" r:id="rId11"/>
    <p:sldId id="687" r:id="rId12"/>
    <p:sldId id="688" r:id="rId13"/>
    <p:sldId id="690" r:id="rId14"/>
    <p:sldId id="692" r:id="rId15"/>
    <p:sldId id="695" r:id="rId16"/>
    <p:sldId id="683" r:id="rId17"/>
    <p:sldId id="736" r:id="rId18"/>
    <p:sldId id="696" r:id="rId19"/>
    <p:sldId id="749" r:id="rId20"/>
    <p:sldId id="748" r:id="rId21"/>
    <p:sldId id="735" r:id="rId22"/>
    <p:sldId id="737" r:id="rId23"/>
    <p:sldId id="738" r:id="rId24"/>
    <p:sldId id="739" r:id="rId25"/>
    <p:sldId id="740" r:id="rId26"/>
    <p:sldId id="750" r:id="rId27"/>
    <p:sldId id="793" r:id="rId28"/>
    <p:sldId id="751" r:id="rId29"/>
    <p:sldId id="752" r:id="rId30"/>
    <p:sldId id="747" r:id="rId31"/>
    <p:sldId id="764" r:id="rId32"/>
    <p:sldId id="795" r:id="rId33"/>
    <p:sldId id="648" r:id="rId34"/>
    <p:sldId id="716" r:id="rId35"/>
    <p:sldId id="719" r:id="rId36"/>
    <p:sldId id="715" r:id="rId37"/>
    <p:sldId id="699" r:id="rId38"/>
    <p:sldId id="700" r:id="rId39"/>
    <p:sldId id="741" r:id="rId40"/>
    <p:sldId id="698" r:id="rId41"/>
    <p:sldId id="701" r:id="rId42"/>
    <p:sldId id="702" r:id="rId43"/>
    <p:sldId id="703" r:id="rId44"/>
    <p:sldId id="704" r:id="rId45"/>
    <p:sldId id="705" r:id="rId46"/>
    <p:sldId id="697" r:id="rId47"/>
    <p:sldId id="650" r:id="rId48"/>
    <p:sldId id="651" r:id="rId49"/>
    <p:sldId id="649" r:id="rId50"/>
    <p:sldId id="775" r:id="rId51"/>
    <p:sldId id="706" r:id="rId52"/>
    <p:sldId id="770" r:id="rId53"/>
    <p:sldId id="771" r:id="rId54"/>
    <p:sldId id="772" r:id="rId55"/>
    <p:sldId id="728" r:id="rId56"/>
    <p:sldId id="729" r:id="rId57"/>
    <p:sldId id="767" r:id="rId58"/>
    <p:sldId id="734" r:id="rId59"/>
    <p:sldId id="652" r:id="rId60"/>
    <p:sldId id="663" r:id="rId61"/>
    <p:sldId id="669" r:id="rId62"/>
    <p:sldId id="726" r:id="rId63"/>
    <p:sldId id="769" r:id="rId64"/>
    <p:sldId id="773" r:id="rId65"/>
    <p:sldId id="796" r:id="rId66"/>
    <p:sldId id="802" r:id="rId67"/>
    <p:sldId id="798" r:id="rId68"/>
    <p:sldId id="801" r:id="rId69"/>
    <p:sldId id="800" r:id="rId70"/>
    <p:sldId id="797" r:id="rId71"/>
    <p:sldId id="804" r:id="rId72"/>
    <p:sldId id="805" r:id="rId73"/>
    <p:sldId id="806" r:id="rId74"/>
    <p:sldId id="807" r:id="rId75"/>
    <p:sldId id="803" r:id="rId76"/>
    <p:sldId id="723" r:id="rId77"/>
    <p:sldId id="724" r:id="rId78"/>
    <p:sldId id="721" r:id="rId79"/>
    <p:sldId id="722" r:id="rId80"/>
    <p:sldId id="808" r:id="rId81"/>
    <p:sldId id="510" r:id="rId82"/>
    <p:sldId id="717" r:id="rId83"/>
    <p:sldId id="718" r:id="rId84"/>
    <p:sldId id="284" r:id="rId85"/>
  </p:sldIdLst>
  <p:sldSz cx="9144000" cy="5143500" type="screen16x9"/>
  <p:notesSz cx="6934200" cy="9220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ielo Orest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clrMode="bw"/>
  <p:clrMru>
    <a:srgbClr val="01786E"/>
    <a:srgbClr val="283D49"/>
    <a:srgbClr val="FFFFFF"/>
    <a:srgbClr val="02796F"/>
    <a:srgbClr val="182730"/>
    <a:srgbClr val="009A91"/>
    <a:srgbClr val="9EB2BC"/>
    <a:srgbClr val="1F84C4"/>
    <a:srgbClr val="3A3A3A"/>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71" autoAdjust="0"/>
    <p:restoredTop sz="97512" autoAdjust="0"/>
  </p:normalViewPr>
  <p:slideViewPr>
    <p:cSldViewPr snapToGrid="0" showGuides="1">
      <p:cViewPr varScale="1">
        <p:scale>
          <a:sx n="118" d="100"/>
          <a:sy n="118" d="100"/>
        </p:scale>
        <p:origin x="-112" y="-328"/>
      </p:cViewPr>
      <p:guideLst>
        <p:guide orient="horz" pos="1639"/>
        <p:guide pos="118"/>
      </p:guideLst>
    </p:cSldViewPr>
  </p:slid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108" d="100"/>
          <a:sy n="108" d="100"/>
        </p:scale>
        <p:origin x="-4192" y="-112"/>
      </p:cViewPr>
      <p:guideLst>
        <p:guide orient="horz" pos="110"/>
        <p:guide pos="4180"/>
        <p:guide pos="188"/>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notesMaster" Target="notesMasters/notesMaster1.xml"/><Relationship Id="rId87" Type="http://schemas.openxmlformats.org/officeDocument/2006/relationships/handoutMaster" Target="handoutMasters/handoutMaster1.xml"/><Relationship Id="rId88" Type="http://schemas.openxmlformats.org/officeDocument/2006/relationships/printerSettings" Target="printerSettings/printerSettings1.bin"/><Relationship Id="rId8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6" name="TextBox 5"/>
          <p:cNvSpPr txBox="1"/>
          <p:nvPr/>
        </p:nvSpPr>
        <p:spPr>
          <a:xfrm>
            <a:off x="298450" y="174625"/>
            <a:ext cx="6337300" cy="369332"/>
          </a:xfrm>
          <a:prstGeom prst="rect">
            <a:avLst/>
          </a:prstGeom>
          <a:noFill/>
        </p:spPr>
        <p:txBody>
          <a:bodyPr wrap="square" lIns="0" tIns="0" rIns="18288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30646210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628775" y="692150"/>
            <a:ext cx="3733800" cy="2100263"/>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298450" y="2997200"/>
            <a:ext cx="6337300" cy="5842000"/>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Box 5"/>
          <p:cNvSpPr txBox="1"/>
          <p:nvPr/>
        </p:nvSpPr>
        <p:spPr>
          <a:xfrm>
            <a:off x="3313853" y="8953500"/>
            <a:ext cx="360996" cy="215444"/>
          </a:xfrm>
          <a:prstGeom prst="rect">
            <a:avLst/>
          </a:prstGeom>
          <a:noFill/>
        </p:spPr>
        <p:txBody>
          <a:bodyPr wrap="non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fld id="{214F65B6-1DED-4BB3-85B7-01A8FEA87DE0}" type="slidenum">
              <a:rPr lang="en-US" sz="800" smtClean="0">
                <a:latin typeface="Verdana" pitchFamily="34" charset="0"/>
                <a:cs typeface="Arial" pitchFamily="34" charset="0"/>
              </a:rPr>
              <a:pPr marL="0" marR="0" indent="0" algn="l" defTabSz="914400" rtl="0" eaLnBrk="1" fontAlgn="auto" latinLnBrk="0" hangingPunct="1">
                <a:lnSpc>
                  <a:spcPct val="100000"/>
                </a:lnSpc>
                <a:spcBef>
                  <a:spcPts val="0"/>
                </a:spcBef>
                <a:spcAft>
                  <a:spcPts val="0"/>
                </a:spcAft>
                <a:buClrTx/>
                <a:buSzTx/>
                <a:buFontTx/>
                <a:buNone/>
                <a:tabLst/>
                <a:defRPr/>
              </a:pPr>
              <a:t>‹#›</a:t>
            </a:fld>
            <a:endParaRPr lang="en-US" sz="800" dirty="0" smtClean="0">
              <a:latin typeface="Verdana" pitchFamily="34" charset="0"/>
              <a:cs typeface="Arial" pitchFamily="34" charset="0"/>
            </a:endParaRPr>
          </a:p>
        </p:txBody>
      </p:sp>
      <p:sp>
        <p:nvSpPr>
          <p:cNvPr id="7" name="TextBox 6"/>
          <p:cNvSpPr txBox="1"/>
          <p:nvPr/>
        </p:nvSpPr>
        <p:spPr>
          <a:xfrm>
            <a:off x="298450" y="174625"/>
            <a:ext cx="6337300" cy="369332"/>
          </a:xfrm>
          <a:prstGeom prst="rect">
            <a:avLst/>
          </a:prstGeom>
          <a:noFill/>
        </p:spPr>
        <p:txBody>
          <a:bodyPr wrap="square" lIns="0" tIns="0" rIns="0" bIns="0" rtlCol="0">
            <a:spAutoFit/>
          </a:bodyPr>
          <a:lstStyle/>
          <a:p>
            <a:pPr algn="ctr"/>
            <a:r>
              <a:rPr lang="en-US" sz="1400" b="0" dirty="0" smtClean="0">
                <a:latin typeface="Verdana" pitchFamily="34" charset="0"/>
                <a:cs typeface="Arial" pitchFamily="34" charset="0"/>
              </a:rPr>
              <a:t>TITLE</a:t>
            </a:r>
          </a:p>
          <a:p>
            <a:pPr algn="ctr"/>
            <a:r>
              <a:rPr lang="en-US" sz="1000" i="0" dirty="0" smtClean="0">
                <a:latin typeface="Verdana" pitchFamily="34" charset="0"/>
                <a:cs typeface="Arial" pitchFamily="34" charset="0"/>
              </a:rPr>
              <a:t>Month Year</a:t>
            </a:r>
          </a:p>
        </p:txBody>
      </p:sp>
    </p:spTree>
    <p:extLst>
      <p:ext uri="{BB962C8B-B14F-4D97-AF65-F5344CB8AC3E}">
        <p14:creationId xmlns:p14="http://schemas.microsoft.com/office/powerpoint/2010/main" val="495027960"/>
      </p:ext>
    </p:extLst>
  </p:cSld>
  <p:clrMap bg1="lt1" tx1="dk1" bg2="lt2" tx2="dk2" accent1="accent1" accent2="accent2" accent3="accent3" accent4="accent4" accent5="accent5" accent6="accent6" hlink="hlink" folHlink="folHlink"/>
  <p:notesStyle>
    <a:lvl1pPr marL="0" algn="l" defTabSz="914400" rtl="0" eaLnBrk="1" latinLnBrk="0" hangingPunct="1">
      <a:spcBef>
        <a:spcPts val="1200"/>
      </a:spcBef>
      <a:buFont typeface="Arial" pitchFamily="34" charset="0"/>
      <a:buNone/>
      <a:defRPr sz="1100" kern="1200">
        <a:solidFill>
          <a:schemeClr val="tx1"/>
        </a:solidFill>
        <a:latin typeface="Verdana" pitchFamily="34" charset="0"/>
        <a:ea typeface="+mn-ea"/>
        <a:cs typeface="Arial" pitchFamily="34" charset="0"/>
      </a:defRPr>
    </a:lvl1pPr>
    <a:lvl2pPr marL="400050" indent="-174625" algn="l" defTabSz="914400" rtl="0" eaLnBrk="1" latinLnBrk="0" hangingPunct="1">
      <a:spcBef>
        <a:spcPts val="600"/>
      </a:spcBef>
      <a:buFont typeface="Wingdings" pitchFamily="2" charset="2"/>
      <a:buChar char=""/>
      <a:defRPr sz="1100" kern="1200">
        <a:solidFill>
          <a:schemeClr val="tx1"/>
        </a:solidFill>
        <a:latin typeface="Verdana" pitchFamily="34" charset="0"/>
        <a:ea typeface="+mn-ea"/>
        <a:cs typeface="Arial" pitchFamily="34" charset="0"/>
      </a:defRPr>
    </a:lvl2pPr>
    <a:lvl3pPr marL="576263" indent="-176213"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3pPr>
    <a:lvl4pPr marL="801688" indent="-1746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4pPr>
    <a:lvl5pPr marL="1027113" indent="-225425" algn="l" defTabSz="914400" rtl="0" eaLnBrk="1" latinLnBrk="0" hangingPunct="1">
      <a:spcBef>
        <a:spcPts val="600"/>
      </a:spcBef>
      <a:buFont typeface="Verdana" pitchFamily="34" charset="0"/>
      <a:buChar char="—"/>
      <a:defRPr sz="1100" kern="1200">
        <a:solidFill>
          <a:schemeClr val="tx1"/>
        </a:solidFill>
        <a:latin typeface="Verdana"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every</a:t>
            </a:r>
            <a:r>
              <a:rPr lang="en-US" baseline="0" dirty="0" smtClean="0"/>
              <a:t> developer knows about agile, but there’re only few really can do it. Cloud Native seems easy, but it contains many of software technologies and operation overheads. To dealing with this truth, Pivotal offers Cloud Foundry for enterprise who wants to archive time-to-market. </a:t>
            </a:r>
            <a:endParaRPr lang="en-US" dirty="0"/>
          </a:p>
        </p:txBody>
      </p:sp>
    </p:spTree>
    <p:extLst>
      <p:ext uri="{BB962C8B-B14F-4D97-AF65-F5344CB8AC3E}">
        <p14:creationId xmlns:p14="http://schemas.microsoft.com/office/powerpoint/2010/main" val="1479021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owns spring. If</a:t>
            </a:r>
            <a:r>
              <a:rPr lang="en-US" baseline="0" dirty="0" smtClean="0"/>
              <a:t> you access to http://</a:t>
            </a:r>
            <a:r>
              <a:rPr lang="en-US" baseline="0" dirty="0" err="1" smtClean="0"/>
              <a:t>spring.io</a:t>
            </a:r>
            <a:r>
              <a:rPr lang="en-US" baseline="0" dirty="0" smtClean="0"/>
              <a:t>, then you will see our corporate logo at bottom. </a:t>
            </a:r>
            <a:endParaRPr lang="en-US" dirty="0"/>
          </a:p>
        </p:txBody>
      </p:sp>
    </p:spTree>
    <p:extLst>
      <p:ext uri="{BB962C8B-B14F-4D97-AF65-F5344CB8AC3E}">
        <p14:creationId xmlns:p14="http://schemas.microsoft.com/office/powerpoint/2010/main" val="393563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Netflix is</a:t>
            </a:r>
            <a:r>
              <a:rPr lang="en-US" baseline="0" dirty="0" smtClean="0"/>
              <a:t> one of our customer, and they’re publishing OSS which contains their 7 year experiences. Their OSS contains super </a:t>
            </a:r>
            <a:r>
              <a:rPr lang="en-US" baseline="0" dirty="0" err="1" smtClean="0"/>
              <a:t>powerfull</a:t>
            </a:r>
            <a:r>
              <a:rPr lang="en-US" baseline="0" dirty="0" smtClean="0"/>
              <a:t> developer tools to archive Cloud Native, so we worked to adopt their experiences to Spring framework. </a:t>
            </a:r>
            <a:endParaRPr lang="en-US" dirty="0"/>
          </a:p>
        </p:txBody>
      </p:sp>
    </p:spTree>
    <p:extLst>
      <p:ext uri="{BB962C8B-B14F-4D97-AF65-F5344CB8AC3E}">
        <p14:creationId xmlns:p14="http://schemas.microsoft.com/office/powerpoint/2010/main" val="967754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 called as</a:t>
            </a:r>
            <a:r>
              <a:rPr lang="en-US" baseline="0" dirty="0" smtClean="0"/>
              <a:t> “Spring Cloud”. </a:t>
            </a:r>
            <a:endParaRPr lang="en-US" dirty="0"/>
          </a:p>
        </p:txBody>
      </p:sp>
    </p:spTree>
    <p:extLst>
      <p:ext uri="{BB962C8B-B14F-4D97-AF65-F5344CB8AC3E}">
        <p14:creationId xmlns:p14="http://schemas.microsoft.com/office/powerpoint/2010/main" val="3109022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every</a:t>
            </a:r>
            <a:r>
              <a:rPr lang="en-US" baseline="0" dirty="0" smtClean="0"/>
              <a:t> developer knows about agile, but there’re only few really can do it. Cloud Native seems easy, but it contains many of software technologies and operation overheads. To dealing with this truth, Pivotal offers Cloud Foundry for enterprise who wants to archive time-to-market. </a:t>
            </a:r>
            <a:endParaRPr lang="en-US" dirty="0"/>
          </a:p>
        </p:txBody>
      </p:sp>
    </p:spTree>
    <p:extLst>
      <p:ext uri="{BB962C8B-B14F-4D97-AF65-F5344CB8AC3E}">
        <p14:creationId xmlns:p14="http://schemas.microsoft.com/office/powerpoint/2010/main" val="14790216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DEA, </a:t>
            </a:r>
            <a:r>
              <a:rPr lang="en-US" sz="1100" b="0" dirty="0" smtClean="0"/>
              <a:t>which is a droplet execution agent</a:t>
            </a:r>
            <a:r>
              <a:rPr lang="en-US" sz="1100" b="1" dirty="0" smtClean="0"/>
              <a:t>. </a:t>
            </a:r>
            <a:r>
              <a:rPr lang="en-US" sz="1100" dirty="0" smtClean="0"/>
              <a:t>The</a:t>
            </a:r>
            <a:r>
              <a:rPr lang="en-US" sz="1100" b="1" dirty="0" smtClean="0"/>
              <a:t> Cloud Controller </a:t>
            </a:r>
            <a:r>
              <a:rPr lang="en-US" sz="1100" dirty="0" smtClean="0"/>
              <a:t>orchestrates the routing and lifecycle of all DEAs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a:p>
        </p:txBody>
      </p:sp>
    </p:spTree>
    <p:extLst>
      <p:ext uri="{BB962C8B-B14F-4D97-AF65-F5344CB8AC3E}">
        <p14:creationId xmlns:p14="http://schemas.microsoft.com/office/powerpoint/2010/main" val="4112448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0563"/>
            <a:ext cx="6146800" cy="3457575"/>
          </a:xfrm>
        </p:spPr>
      </p:sp>
      <p:sp>
        <p:nvSpPr>
          <p:cNvPr id="3" name="Notes Placeholder 2"/>
          <p:cNvSpPr>
            <a:spLocks noGrp="1"/>
          </p:cNvSpPr>
          <p:nvPr>
            <p:ph type="body" idx="1"/>
          </p:nvPr>
        </p:nvSpPr>
        <p:spPr/>
        <p:txBody>
          <a:bodyPr/>
          <a:lstStyle/>
          <a:p>
            <a:r>
              <a:rPr lang="en-US" sz="2800" b="1" dirty="0"/>
              <a:t>Cloud Foundry </a:t>
            </a:r>
            <a:r>
              <a:rPr lang="en-US" sz="2800" b="1" dirty="0" err="1"/>
              <a:t>PaaS</a:t>
            </a:r>
            <a:endParaRPr lang="en-US" sz="2800" b="1" dirty="0"/>
          </a:p>
          <a:p>
            <a:endParaRPr lang="en-US" sz="2000" dirty="0"/>
          </a:p>
          <a:p>
            <a:r>
              <a:rPr lang="en-US" sz="2000" dirty="0"/>
              <a:t>An application runs in a </a:t>
            </a:r>
            <a:r>
              <a:rPr lang="en-US" sz="2000" b="1" dirty="0" smtClean="0"/>
              <a:t>DEA, </a:t>
            </a:r>
            <a:r>
              <a:rPr lang="en-US" sz="2000" b="0" dirty="0" smtClean="0"/>
              <a:t>which is a droplet execution agent</a:t>
            </a:r>
            <a:r>
              <a:rPr lang="en-US" sz="2000" b="1" dirty="0" smtClean="0"/>
              <a:t>. </a:t>
            </a:r>
            <a:r>
              <a:rPr lang="en-US" sz="2000" dirty="0"/>
              <a:t>The</a:t>
            </a:r>
            <a:r>
              <a:rPr lang="en-US" sz="2000" b="1" dirty="0"/>
              <a:t> Cloud Controller </a:t>
            </a:r>
            <a:r>
              <a:rPr lang="en-US" sz="2000" dirty="0"/>
              <a:t>orchestrates the routing and lifecycle of all DEAs in the pool. </a:t>
            </a:r>
            <a:r>
              <a:rPr lang="en-US" sz="2000" b="1" dirty="0"/>
              <a:t>Routers</a:t>
            </a:r>
            <a:r>
              <a:rPr lang="en-US" sz="2000" dirty="0"/>
              <a:t> manage application traffic. </a:t>
            </a:r>
            <a:r>
              <a:rPr lang="en-US" sz="2000" b="1" dirty="0"/>
              <a:t>Health Manager </a:t>
            </a:r>
            <a:r>
              <a:rPr lang="en-US" sz="2000" dirty="0"/>
              <a:t>reports mismatched application states to the CC. A </a:t>
            </a:r>
            <a:r>
              <a:rPr lang="en-US" sz="2000" b="1" dirty="0"/>
              <a:t>service</a:t>
            </a:r>
            <a:r>
              <a:rPr lang="en-US" sz="2000" dirty="0"/>
              <a:t> </a:t>
            </a:r>
            <a:r>
              <a:rPr lang="en-US" sz="2000" b="1" dirty="0"/>
              <a:t>gateway</a:t>
            </a:r>
            <a:r>
              <a:rPr lang="en-US" sz="2000" dirty="0"/>
              <a:t> provides an interface for services (native or external). A </a:t>
            </a:r>
            <a:r>
              <a:rPr lang="en-US" sz="2000" b="1" dirty="0"/>
              <a:t>messaging</a:t>
            </a:r>
            <a:r>
              <a:rPr lang="en-US" sz="2000" dirty="0"/>
              <a:t> bus manages all system communication. Apps are accessed directly through the router while web and CLI clients (e.g., </a:t>
            </a:r>
            <a:r>
              <a:rPr lang="en-US" sz="2000" dirty="0" err="1"/>
              <a:t>vmc</a:t>
            </a:r>
            <a:r>
              <a:rPr lang="en-US" sz="2000" dirty="0"/>
              <a:t>, STS) access Cloud Controller via </a:t>
            </a:r>
            <a:r>
              <a:rPr lang="en-US" sz="2000" dirty="0" err="1"/>
              <a:t>RESTful</a:t>
            </a:r>
            <a:r>
              <a:rPr lang="en-US" sz="2000" dirty="0"/>
              <a:t> services.</a:t>
            </a:r>
          </a:p>
        </p:txBody>
      </p:sp>
      <p:sp>
        <p:nvSpPr>
          <p:cNvPr id="4" name="Slide Number Placeholder 3"/>
          <p:cNvSpPr>
            <a:spLocks noGrp="1"/>
          </p:cNvSpPr>
          <p:nvPr>
            <p:ph type="sldNum" sz="quarter" idx="10"/>
          </p:nvPr>
        </p:nvSpPr>
        <p:spPr>
          <a:xfrm>
            <a:off x="3928018" y="8758245"/>
            <a:ext cx="3004610" cy="460379"/>
          </a:xfrm>
          <a:prstGeom prst="rect">
            <a:avLst/>
          </a:prstGeom>
        </p:spPr>
        <p:txBody>
          <a:bodyPr lIns="90718" tIns="45359" rIns="90718" bIns="45359"/>
          <a:lstStyle/>
          <a:p>
            <a:fld id="{9FC8DD7F-993E-F240-9BF1-7E5C28EE956C}" type="slidenum">
              <a:rPr lang="en-US" smtClean="0">
                <a:solidFill>
                  <a:prstClr val="black"/>
                </a:solidFill>
              </a:rPr>
              <a:pPr/>
              <a:t>57</a:t>
            </a:fld>
            <a:endParaRPr lang="en-US">
              <a:solidFill>
                <a:prstClr val="black"/>
              </a:solidFill>
            </a:endParaRPr>
          </a:p>
        </p:txBody>
      </p:sp>
    </p:spTree>
    <p:extLst>
      <p:ext uri="{BB962C8B-B14F-4D97-AF65-F5344CB8AC3E}">
        <p14:creationId xmlns:p14="http://schemas.microsoft.com/office/powerpoint/2010/main" val="2604791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if you want to build micro service based</a:t>
            </a:r>
            <a:r>
              <a:rPr lang="en-US" baseline="0" dirty="0" smtClean="0"/>
              <a:t> architecture, and trying to implement it to your own service, </a:t>
            </a:r>
            <a:r>
              <a:rPr lang="en-US" dirty="0" smtClean="0"/>
              <a:t>it’s really not easy</a:t>
            </a:r>
            <a:r>
              <a:rPr lang="en-US" baseline="0" dirty="0" smtClean="0"/>
              <a:t> to archive. You need to learn a lots of information and technologies such as CSP’s SDK for each service offers, need to learn how to aggregate logs, integrate with databases, caches, multi-vendor-versioned mobile supports, etc. I can sure that this will drive you to hell. </a:t>
            </a:r>
          </a:p>
          <a:p>
            <a:endParaRPr lang="en-US" baseline="0" dirty="0" smtClean="0"/>
          </a:p>
          <a:p>
            <a:r>
              <a:rPr lang="en-US" baseline="0" dirty="0" smtClean="0"/>
              <a:t>Cloud Foundry, is a platform that makes you focus only for code. If you are a Spring developer? Then just right code with Spring Cloud, and if you need database, just call an API then the database will be their with endpoint information which can be referenced by environment variables. You need cache? It’s all the same. If you need to deploy same code to AWS as </a:t>
            </a:r>
            <a:r>
              <a:rPr lang="en-US" baseline="0" dirty="0" err="1" smtClean="0"/>
              <a:t>OpenStack</a:t>
            </a:r>
            <a:r>
              <a:rPr lang="en-US" baseline="0" dirty="0" smtClean="0"/>
              <a:t>? Just change CF endpoint and push your code. </a:t>
            </a:r>
            <a:endParaRPr lang="en-US" dirty="0"/>
          </a:p>
        </p:txBody>
      </p:sp>
    </p:spTree>
    <p:extLst>
      <p:ext uri="{BB962C8B-B14F-4D97-AF65-F5344CB8AC3E}">
        <p14:creationId xmlns:p14="http://schemas.microsoft.com/office/powerpoint/2010/main" val="2065129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393700" y="692150"/>
            <a:ext cx="6148388"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 name="Shape 92"/>
          <p:cNvSpPr txBox="1">
            <a:spLocks noGrp="1"/>
          </p:cNvSpPr>
          <p:nvPr>
            <p:ph type="body" idx="1"/>
          </p:nvPr>
        </p:nvSpPr>
        <p:spPr>
          <a:xfrm>
            <a:off x="693421" y="4379595"/>
            <a:ext cx="5547359" cy="4149090"/>
          </a:xfrm>
          <a:prstGeom prst="rect">
            <a:avLst/>
          </a:prstGeom>
        </p:spPr>
        <p:txBody>
          <a:bodyPr lIns="92294" tIns="92294" rIns="92294" bIns="92294" anchor="t" anchorCtr="0">
            <a:noAutofit/>
          </a:bodyPr>
          <a:lstStyle/>
          <a:p>
            <a:pPr>
              <a:spcBef>
                <a:spcPts val="0"/>
              </a:spcBef>
            </a:pPr>
            <a:r>
              <a:rPr lang="en-US" dirty="0" smtClean="0"/>
              <a:t>We, Pivotal offers from framework</a:t>
            </a:r>
            <a:r>
              <a:rPr lang="en-US" baseline="0" dirty="0" smtClean="0"/>
              <a:t> to infrastructure automations.</a:t>
            </a:r>
            <a:endParaRPr lang="e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Multi-cloud support</a:t>
            </a:r>
            <a:r>
              <a:rPr lang="en-US" baseline="0" dirty="0" smtClean="0"/>
              <a:t> is super important to Enterprise. If you chose one, then it means you’ll be locked into them in code level. What if you want to deploy your code where AWS does not have regions? What if you want to don’t waste your time to rebuild code to migrate from </a:t>
            </a:r>
            <a:r>
              <a:rPr lang="en-US" baseline="0" dirty="0" err="1" smtClean="0"/>
              <a:t>OpenStack</a:t>
            </a:r>
            <a:r>
              <a:rPr lang="en-US" baseline="0" dirty="0" smtClean="0"/>
              <a:t> to AWS? As you already know, Spring is open sourced, it can be run anywhere. So there’s no code level lock-in. And Cloud Foundry helps to you keep away from complex multi-cloud implementation. </a:t>
            </a:r>
          </a:p>
          <a:p>
            <a:endParaRPr lang="en-US" baseline="0" dirty="0" smtClean="0"/>
          </a:p>
          <a:p>
            <a:r>
              <a:rPr lang="en-US" baseline="0" dirty="0" smtClean="0"/>
              <a:t>What if you chose one? I’d recommend you who’s behind on their product. Cloud Foundry, which is adopted by HP and IBM for their own version, is get supported by more than 24 vendors and it’s becoming a standard platform. </a:t>
            </a:r>
            <a:endParaRPr lang="en-US" dirty="0"/>
          </a:p>
        </p:txBody>
      </p:sp>
    </p:spTree>
    <p:extLst>
      <p:ext uri="{BB962C8B-B14F-4D97-AF65-F5344CB8AC3E}">
        <p14:creationId xmlns:p14="http://schemas.microsoft.com/office/powerpoint/2010/main" val="91562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every</a:t>
            </a:r>
            <a:r>
              <a:rPr lang="en-US" baseline="0" dirty="0" smtClean="0"/>
              <a:t> developer knows about agile, but there’re only few really can do it. Cloud Native seems easy, but it contains many of software technologies and operation overheads. To dealing with this truth, Pivotal offers Cloud Foundry for enterprise who wants to archive time-to-market. </a:t>
            </a:r>
            <a:endParaRPr lang="en-US" dirty="0"/>
          </a:p>
        </p:txBody>
      </p:sp>
    </p:spTree>
    <p:extLst>
      <p:ext uri="{BB962C8B-B14F-4D97-AF65-F5344CB8AC3E}">
        <p14:creationId xmlns:p14="http://schemas.microsoft.com/office/powerpoint/2010/main" val="14790216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6816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every</a:t>
            </a:r>
            <a:r>
              <a:rPr lang="en-US" baseline="0" dirty="0" smtClean="0"/>
              <a:t> developer knows about agile, but there’re only few really can do it. Cloud Native seems easy, but it contains many of software technologies and operation overheads. To dealing with this truth, Pivotal offers Cloud Foundry for enterprise who wants to archive time-to-market. </a:t>
            </a:r>
            <a:endParaRPr lang="en-US" dirty="0"/>
          </a:p>
        </p:txBody>
      </p:sp>
    </p:spTree>
    <p:extLst>
      <p:ext uri="{BB962C8B-B14F-4D97-AF65-F5344CB8AC3E}">
        <p14:creationId xmlns:p14="http://schemas.microsoft.com/office/powerpoint/2010/main" val="1479021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298450" y="2997200"/>
            <a:ext cx="6337300" cy="5842000"/>
          </a:xfrm>
          <a:prstGeom prst="rect">
            <a:avLst/>
          </a:prstGeom>
          <a:noFill/>
          <a:ln>
            <a:noFill/>
          </a:ln>
        </p:spPr>
        <p:txBody>
          <a:bodyPr lIns="0" tIns="0" rIns="0" bIns="0" anchor="t" anchorCtr="0">
            <a:noAutofit/>
          </a:bodyPr>
          <a:lstStyle/>
          <a:p>
            <a:pPr marL="0" marR="0" lvl="0" indent="0" algn="l" rtl="0">
              <a:spcBef>
                <a:spcPts val="1200"/>
              </a:spcBef>
              <a:buClr>
                <a:schemeClr val="dk1"/>
              </a:buClr>
              <a:buFont typeface="Arial"/>
              <a:buNone/>
            </a:pPr>
            <a:endParaRPr sz="1100" b="0" i="0" u="none" strike="noStrike" cap="none" baseline="0" dirty="0">
              <a:solidFill>
                <a:schemeClr val="dk1"/>
              </a:solidFill>
              <a:latin typeface="Verdana"/>
              <a:ea typeface="Verdana"/>
              <a:cs typeface="Verdana"/>
              <a:sym typeface="Verdan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628775" y="692150"/>
            <a:ext cx="3733800" cy="2100263"/>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298450" y="2997200"/>
            <a:ext cx="6337300" cy="5842000"/>
          </a:xfrm>
          <a:prstGeom prst="rect">
            <a:avLst/>
          </a:prstGeom>
          <a:noFill/>
          <a:ln>
            <a:noFill/>
          </a:ln>
        </p:spPr>
        <p:txBody>
          <a:bodyPr lIns="0" tIns="0" rIns="0" bIns="0" anchor="t" anchorCtr="0">
            <a:noAutofit/>
          </a:bodyPr>
          <a:lstStyle/>
          <a:p>
            <a:pPr marL="0" marR="0" lvl="0" indent="0" algn="l" rtl="0">
              <a:spcBef>
                <a:spcPts val="1200"/>
              </a:spcBef>
              <a:buClr>
                <a:schemeClr val="dk1"/>
              </a:buClr>
              <a:buFont typeface="Arial"/>
              <a:buNone/>
            </a:pPr>
            <a:endParaRPr sz="1100" b="0" i="0" u="none" strike="noStrike" cap="none" baseline="0" dirty="0">
              <a:solidFill>
                <a:schemeClr val="dk1"/>
              </a:solidFill>
              <a:latin typeface="Verdana"/>
              <a:ea typeface="Verdana"/>
              <a:cs typeface="Verdana"/>
              <a:sym typeface="Verdan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dirty="0" smtClean="0"/>
              <a:t>Cloud Foundry </a:t>
            </a:r>
            <a:r>
              <a:rPr lang="en-US" sz="1400" b="1" dirty="0" err="1" smtClean="0"/>
              <a:t>PaaS</a:t>
            </a:r>
            <a:endParaRPr lang="en-US" sz="1400" b="1" dirty="0" smtClean="0"/>
          </a:p>
          <a:p>
            <a:endParaRPr lang="en-US" sz="1100" dirty="0" smtClean="0"/>
          </a:p>
          <a:p>
            <a:r>
              <a:rPr lang="en-US" sz="1100" dirty="0" smtClean="0"/>
              <a:t>An application runs in a </a:t>
            </a:r>
            <a:r>
              <a:rPr lang="en-US" sz="1100" b="1" dirty="0" smtClean="0"/>
              <a:t>DEA, </a:t>
            </a:r>
            <a:r>
              <a:rPr lang="en-US" sz="1100" b="0" dirty="0" smtClean="0"/>
              <a:t>which is a droplet execution agent</a:t>
            </a:r>
            <a:r>
              <a:rPr lang="en-US" sz="1100" b="1" dirty="0" smtClean="0"/>
              <a:t>. </a:t>
            </a:r>
            <a:r>
              <a:rPr lang="en-US" sz="1100" dirty="0" smtClean="0"/>
              <a:t>The</a:t>
            </a:r>
            <a:r>
              <a:rPr lang="en-US" sz="1100" b="1" dirty="0" smtClean="0"/>
              <a:t> Cloud Controller </a:t>
            </a:r>
            <a:r>
              <a:rPr lang="en-US" sz="1100" dirty="0" smtClean="0"/>
              <a:t>orchestrates the routing and lifecycle of all DEAs in the pool. </a:t>
            </a:r>
            <a:r>
              <a:rPr lang="en-US" sz="1100" b="1" dirty="0" smtClean="0"/>
              <a:t>Routers</a:t>
            </a:r>
            <a:r>
              <a:rPr lang="en-US" sz="1100" dirty="0" smtClean="0"/>
              <a:t> manage application traffic. </a:t>
            </a:r>
            <a:r>
              <a:rPr lang="en-US" sz="1100" b="1" dirty="0" smtClean="0"/>
              <a:t>Health Manager </a:t>
            </a:r>
            <a:r>
              <a:rPr lang="en-US" sz="1100" dirty="0" smtClean="0"/>
              <a:t>reports mismatched application states to the CC. A </a:t>
            </a:r>
            <a:r>
              <a:rPr lang="en-US" sz="1100" b="1" dirty="0" smtClean="0"/>
              <a:t>service</a:t>
            </a:r>
            <a:r>
              <a:rPr lang="en-US" sz="1100" dirty="0" smtClean="0"/>
              <a:t> </a:t>
            </a:r>
            <a:r>
              <a:rPr lang="en-US" sz="1100" b="1" dirty="0" smtClean="0"/>
              <a:t>gateway</a:t>
            </a:r>
            <a:r>
              <a:rPr lang="en-US" sz="1100" dirty="0" smtClean="0"/>
              <a:t> provides an interface for services (native or external). A </a:t>
            </a:r>
            <a:r>
              <a:rPr lang="en-US" sz="1100" b="1" dirty="0" smtClean="0"/>
              <a:t>messaging</a:t>
            </a:r>
            <a:r>
              <a:rPr lang="en-US" sz="1100" dirty="0" smtClean="0"/>
              <a:t> bus manages all system communication. Apps are accessed directly through the router while web and CLI clients (e.g., </a:t>
            </a:r>
            <a:r>
              <a:rPr lang="en-US" sz="1100" dirty="0" err="1" smtClean="0"/>
              <a:t>vmc</a:t>
            </a:r>
            <a:r>
              <a:rPr lang="en-US" sz="1100" dirty="0" smtClean="0"/>
              <a:t>, STS) access Cloud Controller via </a:t>
            </a:r>
            <a:r>
              <a:rPr lang="en-US" sz="1100" dirty="0" err="1" smtClean="0"/>
              <a:t>RESTful</a:t>
            </a:r>
            <a:r>
              <a:rPr lang="en-US" sz="1100" dirty="0" smtClean="0"/>
              <a:t> services.</a:t>
            </a:r>
          </a:p>
          <a:p>
            <a:endParaRPr lang="en-US" dirty="0"/>
          </a:p>
        </p:txBody>
      </p:sp>
    </p:spTree>
    <p:extLst>
      <p:ext uri="{BB962C8B-B14F-4D97-AF65-F5344CB8AC3E}">
        <p14:creationId xmlns:p14="http://schemas.microsoft.com/office/powerpoint/2010/main" val="164632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every</a:t>
            </a:r>
            <a:r>
              <a:rPr lang="en-US" baseline="0" dirty="0" smtClean="0"/>
              <a:t> developer knows about agile, but there’re only few really can do it. Cloud Native seems easy, but it contains many of software technologies and operation overheads. To dealing with this truth, Pivotal offers Cloud Foundry for enterprise who wants to archive time-to-market. </a:t>
            </a:r>
            <a:endParaRPr lang="en-US" dirty="0"/>
          </a:p>
        </p:txBody>
      </p:sp>
    </p:spTree>
    <p:extLst>
      <p:ext uri="{BB962C8B-B14F-4D97-AF65-F5344CB8AC3E}">
        <p14:creationId xmlns:p14="http://schemas.microsoft.com/office/powerpoint/2010/main" val="1479021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every</a:t>
            </a:r>
            <a:r>
              <a:rPr lang="en-US" baseline="0" dirty="0" smtClean="0"/>
              <a:t> developer knows about agile, but there’re only few really can do it. Cloud Native seems easy, but it contains many of software technologies and operation overheads. To dealing with this truth, Pivotal offers Cloud Foundry for enterprise who wants to archive time-to-market. </a:t>
            </a:r>
            <a:endParaRPr lang="en-US" dirty="0"/>
          </a:p>
        </p:txBody>
      </p:sp>
    </p:spTree>
    <p:extLst>
      <p:ext uri="{BB962C8B-B14F-4D97-AF65-F5344CB8AC3E}">
        <p14:creationId xmlns:p14="http://schemas.microsoft.com/office/powerpoint/2010/main" val="1479021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lstStyle/>
          <a:p>
            <a:pPr>
              <a:defRPr/>
            </a:pP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628775" y="692150"/>
            <a:ext cx="3733800" cy="2100263"/>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Monolithic</a:t>
            </a:r>
            <a:r>
              <a:rPr lang="en-US" baseline="0" dirty="0" smtClean="0"/>
              <a:t> perfectly make sense when you need to work base on 3 tier physical hardware. There was only scale-up, and to maintain complex database, was cluster, operators are necessary to archive 24x7x365 uptime. However, as number of users increased, and mobile explosion happened, this architecture does not work anymore. This was happened to </a:t>
            </a:r>
            <a:r>
              <a:rPr lang="en-US" baseline="0" dirty="0" err="1" smtClean="0"/>
              <a:t>Amazon.com</a:t>
            </a:r>
            <a:r>
              <a:rPr lang="en-US" baseline="0" dirty="0" smtClean="0"/>
              <a:t> in more early days, and this kind of huge failure drives them to move new ERA of service. </a:t>
            </a:r>
            <a:endParaRPr lang="en-US" dirty="0"/>
          </a:p>
        </p:txBody>
      </p:sp>
    </p:spTree>
    <p:extLst>
      <p:ext uri="{BB962C8B-B14F-4D97-AF65-F5344CB8AC3E}">
        <p14:creationId xmlns:p14="http://schemas.microsoft.com/office/powerpoint/2010/main" val="16989960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Netflix</a:t>
            </a:r>
            <a:r>
              <a:rPr lang="en-US" baseline="0" dirty="0" smtClean="0"/>
              <a:t> looks like today. Each single box means micro service. One of them is only work for file upload, and one of them is only work for sign-on, etc. Every single micro services talking to another micro service to get information. And each micro services are fully monitored, and has auto recovery features. For your easy understand, each micro service has load balancers, web servers, workers, caches, and databases. This was impossible if you want to build this architecture with few high price-tagged super computing machines. And every single micro services can auto-</a:t>
            </a:r>
            <a:r>
              <a:rPr lang="en-US" baseline="0" dirty="0" err="1" smtClean="0"/>
              <a:t>sacled</a:t>
            </a:r>
            <a:r>
              <a:rPr lang="en-US" baseline="0" dirty="0" smtClean="0"/>
              <a:t>. </a:t>
            </a:r>
          </a:p>
          <a:p>
            <a:endParaRPr lang="en-US" baseline="0" dirty="0" smtClean="0"/>
          </a:p>
          <a:p>
            <a:r>
              <a:rPr lang="en-US" baseline="0" dirty="0" smtClean="0"/>
              <a:t>And it took 7 years. For Amazon, they started this even earlier than Netflix. </a:t>
            </a:r>
            <a:endParaRPr lang="en-US" dirty="0"/>
          </a:p>
        </p:txBody>
      </p:sp>
    </p:spTree>
    <p:extLst>
      <p:ext uri="{BB962C8B-B14F-4D97-AF65-F5344CB8AC3E}">
        <p14:creationId xmlns:p14="http://schemas.microsoft.com/office/powerpoint/2010/main" val="4290822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every</a:t>
            </a:r>
            <a:r>
              <a:rPr lang="en-US" baseline="0" dirty="0" smtClean="0"/>
              <a:t> developer knows about agile, but there’re only few really can do it. Cloud Native seems easy, but it contains many of software technologies and operation overheads. To dealing with this truth, Pivotal offers Cloud Foundry for enterprise who wants to archive time-to-market. </a:t>
            </a:r>
            <a:endParaRPr lang="en-US" dirty="0"/>
          </a:p>
        </p:txBody>
      </p:sp>
    </p:spTree>
    <p:extLst>
      <p:ext uri="{BB962C8B-B14F-4D97-AF65-F5344CB8AC3E}">
        <p14:creationId xmlns:p14="http://schemas.microsoft.com/office/powerpoint/2010/main" val="1479021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93700" y="692150"/>
            <a:ext cx="6146800" cy="3457575"/>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1" name="Shape 101"/>
          <p:cNvSpPr txBox="1">
            <a:spLocks noGrp="1"/>
          </p:cNvSpPr>
          <p:nvPr>
            <p:ph type="body" idx="1"/>
          </p:nvPr>
        </p:nvSpPr>
        <p:spPr>
          <a:xfrm>
            <a:off x="693421" y="4379595"/>
            <a:ext cx="5547359" cy="4149090"/>
          </a:xfrm>
          <a:prstGeom prst="rect">
            <a:avLst/>
          </a:prstGeom>
        </p:spPr>
        <p:txBody>
          <a:bodyPr lIns="92294" tIns="92294" rIns="92294" bIns="92294" anchor="t" anchorCtr="0">
            <a:noAutofit/>
          </a:bodyPr>
          <a:lstStyle/>
          <a:p>
            <a:pPr defTabSz="923087">
              <a:spcBef>
                <a:spcPts val="0"/>
              </a:spcBef>
              <a:defRPr/>
            </a:pPr>
            <a:endParaRPr lang="en-US" dirty="0">
              <a:latin typeface="+mn-lt"/>
              <a:cs typeface="+mn-cs"/>
            </a:endParaRPr>
          </a:p>
        </p:txBody>
      </p:sp>
    </p:spTree>
    <p:extLst>
      <p:ext uri="{BB962C8B-B14F-4D97-AF65-F5344CB8AC3E}">
        <p14:creationId xmlns:p14="http://schemas.microsoft.com/office/powerpoint/2010/main" val="27796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every</a:t>
            </a:r>
            <a:r>
              <a:rPr lang="en-US" baseline="0" dirty="0" smtClean="0"/>
              <a:t> developer knows about agile, but there’re only few really can do it. Cloud Native seems easy, but it contains many of software technologies and operation overheads. To dealing with this truth, Pivotal offers Cloud Foundry for enterprise who wants to archive time-to-market. </a:t>
            </a:r>
            <a:endParaRPr lang="en-US" dirty="0"/>
          </a:p>
        </p:txBody>
      </p:sp>
    </p:spTree>
    <p:extLst>
      <p:ext uri="{BB962C8B-B14F-4D97-AF65-F5344CB8AC3E}">
        <p14:creationId xmlns:p14="http://schemas.microsoft.com/office/powerpoint/2010/main" val="1479021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they’re trying last 7 years is, transforming their service to “Cloud Native” which is including </a:t>
            </a:r>
            <a:r>
              <a:rPr lang="en-US" baseline="0" dirty="0" err="1" smtClean="0"/>
              <a:t>DevOps</a:t>
            </a:r>
            <a:r>
              <a:rPr lang="en-US" baseline="0" dirty="0" smtClean="0"/>
              <a:t>, Micro Services architecture, and Data driven based on Cloud. By having this transformation, they could archive almost zero downtime service on cloud. </a:t>
            </a:r>
            <a:endParaRPr lang="en-US" dirty="0"/>
          </a:p>
        </p:txBody>
      </p:sp>
    </p:spTree>
    <p:extLst>
      <p:ext uri="{BB962C8B-B14F-4D97-AF65-F5344CB8AC3E}">
        <p14:creationId xmlns:p14="http://schemas.microsoft.com/office/powerpoint/2010/main" val="1708977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kern="1200" dirty="0" smtClean="0">
                <a:solidFill>
                  <a:schemeClr val="tx1"/>
                </a:solidFill>
                <a:effectLst/>
                <a:latin typeface="Verdana" pitchFamily="34" charset="0"/>
                <a:ea typeface="+mn-ea"/>
                <a:cs typeface="Arial" pitchFamily="34" charset="0"/>
              </a:rPr>
              <a:t>service registration (e.g.: Eureka, Consul, or Zookeeper)</a:t>
            </a: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sz="1100" b="0" i="0" kern="1200" dirty="0" err="1" smtClean="0">
                <a:solidFill>
                  <a:schemeClr val="tx1"/>
                </a:solidFill>
                <a:effectLst/>
                <a:latin typeface="Verdana" pitchFamily="34" charset="0"/>
                <a:ea typeface="+mn-ea"/>
                <a:cs typeface="Arial" pitchFamily="34" charset="0"/>
              </a:rPr>
              <a:t>Hystrix</a:t>
            </a:r>
            <a:r>
              <a:rPr lang="en-US" sz="1100" b="0" i="0" kern="1200" dirty="0" smtClean="0">
                <a:solidFill>
                  <a:schemeClr val="tx1"/>
                </a:solidFill>
                <a:effectLst/>
                <a:latin typeface="Verdana" pitchFamily="34" charset="0"/>
                <a:ea typeface="+mn-ea"/>
                <a:cs typeface="Arial" pitchFamily="34" charset="0"/>
              </a:rPr>
              <a:t> – circuit breaker  Turbine – stream aggregation for </a:t>
            </a:r>
            <a:r>
              <a:rPr lang="en-US" sz="1100" b="0" i="0" kern="1200" dirty="0" err="1" smtClean="0">
                <a:solidFill>
                  <a:schemeClr val="tx1"/>
                </a:solidFill>
                <a:effectLst/>
                <a:latin typeface="Verdana" pitchFamily="34" charset="0"/>
                <a:ea typeface="+mn-ea"/>
                <a:cs typeface="Arial" pitchFamily="34" charset="0"/>
              </a:rPr>
              <a:t>hystrix</a:t>
            </a:r>
            <a:r>
              <a:rPr lang="en-US" sz="1100" b="0" i="0" kern="1200" dirty="0" smtClean="0">
                <a:solidFill>
                  <a:schemeClr val="tx1"/>
                </a:solidFill>
                <a:effectLst/>
                <a:latin typeface="Verdana" pitchFamily="34" charset="0"/>
                <a:ea typeface="+mn-ea"/>
                <a:cs typeface="Arial" pitchFamily="34" charset="0"/>
              </a:rPr>
              <a:t> metrics</a:t>
            </a:r>
            <a:r>
              <a:rPr lang="en-US" sz="1100" b="0" i="0" kern="1200" baseline="0" dirty="0" smtClean="0">
                <a:solidFill>
                  <a:schemeClr val="tx1"/>
                </a:solidFill>
                <a:effectLst/>
                <a:latin typeface="Verdana" pitchFamily="34" charset="0"/>
                <a:ea typeface="+mn-ea"/>
                <a:cs typeface="Arial" pitchFamily="34" charset="0"/>
              </a:rPr>
              <a:t> dashboards</a:t>
            </a:r>
            <a:endParaRPr lang="en-US" sz="1100" b="0" i="0" kern="1200" dirty="0" smtClean="0">
              <a:solidFill>
                <a:schemeClr val="tx1"/>
              </a:solidFill>
              <a:effectLst/>
              <a:latin typeface="Verdana" pitchFamily="34" charset="0"/>
              <a:ea typeface="+mn-ea"/>
              <a:cs typeface="Arial" pitchFamily="34" charset="0"/>
            </a:endParaRP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sz="1100" b="0" i="0" kern="1200" dirty="0" smtClean="0">
                <a:solidFill>
                  <a:schemeClr val="tx1"/>
                </a:solidFill>
                <a:effectLst/>
                <a:latin typeface="Verdana" pitchFamily="34" charset="0"/>
                <a:ea typeface="+mn-ea"/>
                <a:cs typeface="Arial" pitchFamily="34" charset="0"/>
              </a:rPr>
              <a:t>Client </a:t>
            </a:r>
            <a:r>
              <a:rPr lang="en-US" sz="1100" b="0" i="0" kern="1200" dirty="0" err="1" smtClean="0">
                <a:solidFill>
                  <a:schemeClr val="tx1"/>
                </a:solidFill>
                <a:effectLst/>
                <a:latin typeface="Verdana" pitchFamily="34" charset="0"/>
                <a:ea typeface="+mn-ea"/>
                <a:cs typeface="Arial" pitchFamily="34" charset="0"/>
              </a:rPr>
              <a:t>SideLoad</a:t>
            </a:r>
            <a:r>
              <a:rPr lang="en-US" sz="1100" b="0" i="0" kern="1200" dirty="0" smtClean="0">
                <a:solidFill>
                  <a:schemeClr val="tx1"/>
                </a:solidFill>
                <a:effectLst/>
                <a:latin typeface="Verdana" pitchFamily="34" charset="0"/>
                <a:ea typeface="+mn-ea"/>
                <a:cs typeface="Arial" pitchFamily="34" charset="0"/>
              </a:rPr>
              <a:t>  Balancer: Ribbon – which</a:t>
            </a:r>
            <a:r>
              <a:rPr lang="en-US" sz="1100" b="0" i="0" kern="1200" baseline="0" dirty="0" smtClean="0">
                <a:solidFill>
                  <a:schemeClr val="tx1"/>
                </a:solidFill>
                <a:effectLst/>
                <a:latin typeface="Verdana" pitchFamily="34" charset="0"/>
                <a:ea typeface="+mn-ea"/>
                <a:cs typeface="Arial" pitchFamily="34" charset="0"/>
              </a:rPr>
              <a:t> is </a:t>
            </a:r>
            <a:r>
              <a:rPr lang="en-US" sz="1100" b="0" i="0" kern="1200" baseline="0" dirty="0" err="1" smtClean="0">
                <a:solidFill>
                  <a:schemeClr val="tx1"/>
                </a:solidFill>
                <a:effectLst/>
                <a:latin typeface="Verdana" pitchFamily="34" charset="0"/>
                <a:ea typeface="+mn-ea"/>
                <a:cs typeface="Arial" pitchFamily="34" charset="0"/>
              </a:rPr>
              <a:t>hystrix</a:t>
            </a:r>
            <a:r>
              <a:rPr lang="en-US" sz="1100" b="0" i="0" kern="1200" baseline="0" dirty="0" smtClean="0">
                <a:solidFill>
                  <a:schemeClr val="tx1"/>
                </a:solidFill>
                <a:effectLst/>
                <a:latin typeface="Verdana" pitchFamily="34" charset="0"/>
                <a:ea typeface="+mn-ea"/>
                <a:cs typeface="Arial" pitchFamily="34" charset="0"/>
              </a:rPr>
              <a:t> aware so it knows where not to route to – smart endpoints, dumb pipes</a:t>
            </a:r>
            <a:endParaRPr lang="en-US" sz="1100" b="0" i="0" kern="1200" dirty="0" smtClean="0">
              <a:solidFill>
                <a:schemeClr val="tx1"/>
              </a:solidFill>
              <a:effectLst/>
              <a:latin typeface="Verdana" pitchFamily="34" charset="0"/>
              <a:ea typeface="+mn-ea"/>
              <a:cs typeface="Arial" pitchFamily="34" charset="0"/>
            </a:endParaRPr>
          </a:p>
          <a:p>
            <a:r>
              <a:rPr lang="en-US" sz="1100" b="0" i="0" kern="1200" dirty="0" smtClean="0">
                <a:solidFill>
                  <a:schemeClr val="tx1"/>
                </a:solidFill>
                <a:effectLst/>
                <a:latin typeface="Verdana" pitchFamily="34" charset="0"/>
                <a:ea typeface="+mn-ea"/>
                <a:cs typeface="Arial" pitchFamily="34" charset="0"/>
              </a:rPr>
              <a:t>Declarative REST clients (Netflix's Feign) –  Edge clients on static DNS, edge services make</a:t>
            </a:r>
            <a:r>
              <a:rPr lang="en-US" sz="1100" b="0" i="0" kern="1200" baseline="0" dirty="0" smtClean="0">
                <a:solidFill>
                  <a:schemeClr val="tx1"/>
                </a:solidFill>
                <a:effectLst/>
                <a:latin typeface="Verdana" pitchFamily="34" charset="0"/>
                <a:ea typeface="+mn-ea"/>
                <a:cs typeface="Arial" pitchFamily="34" charset="0"/>
              </a:rPr>
              <a:t> calls to eureka / </a:t>
            </a:r>
            <a:r>
              <a:rPr lang="en-US" sz="1100" b="0" i="0" kern="1200" baseline="0" dirty="0" err="1" smtClean="0">
                <a:solidFill>
                  <a:schemeClr val="tx1"/>
                </a:solidFill>
                <a:effectLst/>
                <a:latin typeface="Verdana" pitchFamily="34" charset="0"/>
                <a:ea typeface="+mn-ea"/>
                <a:cs typeface="Arial" pitchFamily="34" charset="0"/>
              </a:rPr>
              <a:t>zuul</a:t>
            </a:r>
            <a:r>
              <a:rPr lang="en-US" sz="1100" b="0" i="0" kern="1200" baseline="0" dirty="0" smtClean="0">
                <a:solidFill>
                  <a:schemeClr val="tx1"/>
                </a:solidFill>
                <a:effectLst/>
                <a:latin typeface="Verdana" pitchFamily="34" charset="0"/>
                <a:ea typeface="+mn-ea"/>
                <a:cs typeface="Arial" pitchFamily="34" charset="0"/>
              </a:rPr>
              <a:t> to resolve to mod tier services</a:t>
            </a:r>
            <a:endParaRPr lang="en-US" sz="1100" b="0" i="0" kern="1200" dirty="0" smtClean="0">
              <a:solidFill>
                <a:schemeClr val="tx1"/>
              </a:solidFill>
              <a:effectLst/>
              <a:latin typeface="Verdana" pitchFamily="34" charset="0"/>
              <a:ea typeface="+mn-ea"/>
              <a:cs typeface="Arial" pitchFamily="34" charset="0"/>
            </a:endParaRPr>
          </a:p>
          <a:p>
            <a:pPr marL="0" marR="0" indent="0" algn="l" defTabSz="914400" rtl="0" eaLnBrk="1" fontAlgn="auto" latinLnBrk="0" hangingPunct="1">
              <a:lnSpc>
                <a:spcPct val="100000"/>
              </a:lnSpc>
              <a:spcBef>
                <a:spcPts val="1200"/>
              </a:spcBef>
              <a:spcAft>
                <a:spcPts val="0"/>
              </a:spcAft>
              <a:buClrTx/>
              <a:buSzTx/>
              <a:buFont typeface="Arial" pitchFamily="34" charset="0"/>
              <a:buNone/>
              <a:tabLst/>
              <a:defRPr/>
            </a:pPr>
            <a:r>
              <a:rPr lang="en-US" sz="1100" b="0" i="0" kern="1200" dirty="0" smtClean="0">
                <a:solidFill>
                  <a:schemeClr val="tx1"/>
                </a:solidFill>
                <a:effectLst/>
                <a:latin typeface="Verdana" pitchFamily="34" charset="0"/>
                <a:ea typeface="+mn-ea"/>
                <a:cs typeface="Arial" pitchFamily="34" charset="0"/>
              </a:rPr>
              <a:t>Router and Filter: automatic registration of </a:t>
            </a:r>
            <a:r>
              <a:rPr lang="en-US" sz="1100" b="0" i="0" kern="1200" dirty="0" err="1" smtClean="0">
                <a:solidFill>
                  <a:schemeClr val="tx1"/>
                </a:solidFill>
                <a:effectLst/>
                <a:latin typeface="Verdana" pitchFamily="34" charset="0"/>
                <a:ea typeface="+mn-ea"/>
                <a:cs typeface="Arial" pitchFamily="34" charset="0"/>
              </a:rPr>
              <a:t>Zuul</a:t>
            </a:r>
            <a:r>
              <a:rPr lang="en-US" sz="1100" b="0" i="0" kern="1200" dirty="0" smtClean="0">
                <a:solidFill>
                  <a:schemeClr val="tx1"/>
                </a:solidFill>
                <a:effectLst/>
                <a:latin typeface="Verdana" pitchFamily="34" charset="0"/>
                <a:ea typeface="+mn-ea"/>
                <a:cs typeface="Arial" pitchFamily="34" charset="0"/>
              </a:rPr>
              <a:t> filters, and a simple convention over configuration approach to reverse proxy creation</a:t>
            </a:r>
          </a:p>
          <a:p>
            <a:endParaRPr lang="en-US" sz="1100" b="0" i="0" kern="1200" dirty="0" smtClean="0">
              <a:solidFill>
                <a:schemeClr val="tx1"/>
              </a:solidFill>
              <a:effectLst/>
              <a:latin typeface="Verdana" pitchFamily="34" charset="0"/>
              <a:ea typeface="+mn-ea"/>
              <a:cs typeface="Arial" pitchFamily="34" charset="0"/>
            </a:endParaRPr>
          </a:p>
          <a:p>
            <a:endParaRPr lang="en-US" sz="1100" b="0" i="0" kern="1200" dirty="0" smtClean="0">
              <a:solidFill>
                <a:schemeClr val="tx1"/>
              </a:solidFill>
              <a:effectLst/>
              <a:latin typeface="Verdana" pitchFamily="34" charset="0"/>
              <a:ea typeface="+mn-ea"/>
              <a:cs typeface="Arial" pitchFamily="34" charset="0"/>
            </a:endParaRPr>
          </a:p>
          <a:p>
            <a:endParaRPr lang="en-US" sz="1100" b="0" i="0" kern="1200" dirty="0" smtClean="0">
              <a:solidFill>
                <a:schemeClr val="tx1"/>
              </a:solidFill>
              <a:effectLst/>
              <a:latin typeface="Verdana" pitchFamily="34" charset="0"/>
              <a:ea typeface="+mn-ea"/>
              <a:cs typeface="Arial" pitchFamily="34" charset="0"/>
            </a:endParaRPr>
          </a:p>
          <a:p>
            <a:r>
              <a:rPr lang="en-US" sz="1100" b="0" i="0" kern="1200" dirty="0" smtClean="0">
                <a:solidFill>
                  <a:schemeClr val="tx1"/>
                </a:solidFill>
                <a:effectLst/>
                <a:latin typeface="Verdana" pitchFamily="34" charset="0"/>
                <a:ea typeface="+mn-ea"/>
                <a:cs typeface="Arial" pitchFamily="34" charset="0"/>
              </a:rPr>
              <a:t>Service Discovery: Eureka instances can be registered and clients can discover the instances using Spring-managed beans</a:t>
            </a:r>
          </a:p>
          <a:p>
            <a:r>
              <a:rPr lang="en-US" sz="1100" b="0" i="0" kern="1200" dirty="0" smtClean="0">
                <a:solidFill>
                  <a:schemeClr val="tx1"/>
                </a:solidFill>
                <a:effectLst/>
                <a:latin typeface="Verdana" pitchFamily="34" charset="0"/>
                <a:ea typeface="+mn-ea"/>
                <a:cs typeface="Arial" pitchFamily="34" charset="0"/>
              </a:rPr>
              <a:t>Service Discovery: an embedded Eureka server can be created with declarative Java configuration</a:t>
            </a:r>
          </a:p>
          <a:p>
            <a:r>
              <a:rPr lang="en-US" sz="1100" b="0" i="0" kern="1200" dirty="0" smtClean="0">
                <a:solidFill>
                  <a:schemeClr val="tx1"/>
                </a:solidFill>
                <a:effectLst/>
                <a:latin typeface="Verdana" pitchFamily="34" charset="0"/>
                <a:ea typeface="+mn-ea"/>
                <a:cs typeface="Arial" pitchFamily="34" charset="0"/>
              </a:rPr>
              <a:t>Circuit Breaker: </a:t>
            </a:r>
            <a:r>
              <a:rPr lang="en-US" sz="1100" b="0" i="0" kern="1200" dirty="0" err="1" smtClean="0">
                <a:solidFill>
                  <a:schemeClr val="tx1"/>
                </a:solidFill>
                <a:effectLst/>
                <a:latin typeface="Verdana" pitchFamily="34" charset="0"/>
                <a:ea typeface="+mn-ea"/>
                <a:cs typeface="Arial" pitchFamily="34" charset="0"/>
              </a:rPr>
              <a:t>Hystrix</a:t>
            </a:r>
            <a:r>
              <a:rPr lang="en-US" sz="1100" b="0" i="0" kern="1200" dirty="0" smtClean="0">
                <a:solidFill>
                  <a:schemeClr val="tx1"/>
                </a:solidFill>
                <a:effectLst/>
                <a:latin typeface="Verdana" pitchFamily="34" charset="0"/>
                <a:ea typeface="+mn-ea"/>
                <a:cs typeface="Arial" pitchFamily="34" charset="0"/>
              </a:rPr>
              <a:t> clients can be built with a simple annotation-driven method decorator</a:t>
            </a:r>
          </a:p>
          <a:p>
            <a:r>
              <a:rPr lang="en-US" sz="1100" b="0" i="0" kern="1200" dirty="0" smtClean="0">
                <a:solidFill>
                  <a:schemeClr val="tx1"/>
                </a:solidFill>
                <a:effectLst/>
                <a:latin typeface="Verdana" pitchFamily="34" charset="0"/>
                <a:ea typeface="+mn-ea"/>
                <a:cs typeface="Arial" pitchFamily="34" charset="0"/>
              </a:rPr>
              <a:t>Circuit Breaker: embedded </a:t>
            </a:r>
            <a:r>
              <a:rPr lang="en-US" sz="1100" b="0" i="0" kern="1200" dirty="0" err="1" smtClean="0">
                <a:solidFill>
                  <a:schemeClr val="tx1"/>
                </a:solidFill>
                <a:effectLst/>
                <a:latin typeface="Verdana" pitchFamily="34" charset="0"/>
                <a:ea typeface="+mn-ea"/>
                <a:cs typeface="Arial" pitchFamily="34" charset="0"/>
              </a:rPr>
              <a:t>Hystrix</a:t>
            </a:r>
            <a:r>
              <a:rPr lang="en-US" sz="1100" b="0" i="0" kern="1200" dirty="0" smtClean="0">
                <a:solidFill>
                  <a:schemeClr val="tx1"/>
                </a:solidFill>
                <a:effectLst/>
                <a:latin typeface="Verdana" pitchFamily="34" charset="0"/>
                <a:ea typeface="+mn-ea"/>
                <a:cs typeface="Arial" pitchFamily="34" charset="0"/>
              </a:rPr>
              <a:t> dashboard with declarative Java configuration</a:t>
            </a:r>
          </a:p>
          <a:p>
            <a:r>
              <a:rPr lang="en-US" sz="1100" b="0" i="0" kern="1200" dirty="0" smtClean="0">
                <a:solidFill>
                  <a:schemeClr val="tx1"/>
                </a:solidFill>
                <a:effectLst/>
                <a:latin typeface="Verdana" pitchFamily="34" charset="0"/>
                <a:ea typeface="+mn-ea"/>
                <a:cs typeface="Arial" pitchFamily="34" charset="0"/>
              </a:rPr>
              <a:t>Declarative REST Client: Feign creates a dynamic implementation of an interface decorated with JAX-RS or Spring MVC annotations</a:t>
            </a:r>
          </a:p>
          <a:p>
            <a:r>
              <a:rPr lang="en-US" sz="1100" b="0" i="0" kern="1200" dirty="0" smtClean="0">
                <a:solidFill>
                  <a:schemeClr val="tx1"/>
                </a:solidFill>
                <a:effectLst/>
                <a:latin typeface="Verdana" pitchFamily="34" charset="0"/>
                <a:ea typeface="+mn-ea"/>
                <a:cs typeface="Arial" pitchFamily="34" charset="0"/>
              </a:rPr>
              <a:t>External Configuration: a bridge from the Spring Environment to </a:t>
            </a:r>
            <a:r>
              <a:rPr lang="en-US" sz="1100" b="0" i="0" kern="1200" dirty="0" err="1" smtClean="0">
                <a:solidFill>
                  <a:schemeClr val="tx1"/>
                </a:solidFill>
                <a:effectLst/>
                <a:latin typeface="Verdana" pitchFamily="34" charset="0"/>
                <a:ea typeface="+mn-ea"/>
                <a:cs typeface="Arial" pitchFamily="34" charset="0"/>
              </a:rPr>
              <a:t>Archaius</a:t>
            </a:r>
            <a:r>
              <a:rPr lang="en-US" sz="1100" b="0" i="0" kern="1200" dirty="0" smtClean="0">
                <a:solidFill>
                  <a:schemeClr val="tx1"/>
                </a:solidFill>
                <a:effectLst/>
                <a:latin typeface="Verdana" pitchFamily="34" charset="0"/>
                <a:ea typeface="+mn-ea"/>
                <a:cs typeface="Arial" pitchFamily="34" charset="0"/>
              </a:rPr>
              <a:t> (enables native configuration of Netflix components using Spring Boot conventions)</a:t>
            </a:r>
          </a:p>
          <a:p>
            <a:endParaRPr lang="en-US" dirty="0"/>
          </a:p>
        </p:txBody>
      </p:sp>
    </p:spTree>
    <p:extLst>
      <p:ext uri="{BB962C8B-B14F-4D97-AF65-F5344CB8AC3E}">
        <p14:creationId xmlns:p14="http://schemas.microsoft.com/office/powerpoint/2010/main" val="1583804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01786E"/>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rgbClr val="283D49"/>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ivotal_TealOnWhite_RGB-2.eps"/>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2695469" y="2124995"/>
            <a:ext cx="3872484" cy="90665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fld id="{E78AEC24-B2BA-8241-8AD5-FA6BD2714D47}" type="datetimeFigureOut">
              <a:rPr lang="en-US" smtClean="0"/>
              <a:t>10/25/15</a:t>
            </a:fld>
            <a:endParaRPr lang="en-US"/>
          </a:p>
        </p:txBody>
      </p:sp>
      <p:sp>
        <p:nvSpPr>
          <p:cNvPr id="5" name="Footer Placeholder 4"/>
          <p:cNvSpPr>
            <a:spLocks noGrp="1"/>
          </p:cNvSpPr>
          <p:nvPr>
            <p:ph type="ftr" sz="quarter" idx="11"/>
          </p:nvPr>
        </p:nvSpPr>
        <p:spPr>
          <a:xfrm>
            <a:off x="3124200" y="4767264"/>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4"/>
            <a:ext cx="2133600" cy="273844"/>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3813959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1583342"/>
            <a:ext cx="7772400" cy="1159856"/>
          </a:xfrm>
          <a:prstGeom prst="rect">
            <a:avLst/>
          </a:prstGeom>
        </p:spPr>
        <p:txBody>
          <a:bodyPr lIns="91425" tIns="91425" rIns="91425" bIns="91425" anchor="b" anchorCtr="0"/>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endParaRPr/>
          </a:p>
        </p:txBody>
      </p:sp>
      <p:sp>
        <p:nvSpPr>
          <p:cNvPr id="10" name="Shape 10"/>
          <p:cNvSpPr txBox="1">
            <a:spLocks noGrp="1"/>
          </p:cNvSpPr>
          <p:nvPr>
            <p:ph type="subTitle" idx="1"/>
          </p:nvPr>
        </p:nvSpPr>
        <p:spPr>
          <a:xfrm>
            <a:off x="685800" y="2840053"/>
            <a:ext cx="7772400" cy="784737"/>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a:endParaRPr/>
          </a:p>
        </p:txBody>
      </p:sp>
      <p:sp>
        <p:nvSpPr>
          <p:cNvPr id="11" name="Shape 11"/>
          <p:cNvSpPr txBox="1">
            <a:spLocks noGrp="1"/>
          </p:cNvSpPr>
          <p:nvPr>
            <p:ph type="sldNum" idx="12"/>
          </p:nvPr>
        </p:nvSpPr>
        <p:spPr>
          <a:xfrm>
            <a:off x="8556791" y="4749850"/>
            <a:ext cx="548699" cy="393524"/>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597808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Content ">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17501" y="128589"/>
            <a:ext cx="8826599" cy="4610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317502" y="589787"/>
            <a:ext cx="8826599" cy="4198800"/>
          </a:xfrm>
          <a:prstGeom prst="rect">
            <a:avLst/>
          </a:prstGeom>
          <a:noFill/>
          <a:ln>
            <a:noFill/>
          </a:ln>
        </p:spPr>
        <p:txBody>
          <a:bodyPr lIns="91425" tIns="91425" rIns="91425" bIns="91425" anchor="t" anchorCtr="0"/>
          <a:lstStyle>
            <a:lvl1pPr marL="114300" indent="63500" rtl="0">
              <a:spcBef>
                <a:spcPts val="0"/>
              </a:spcBef>
              <a:buFont typeface="Arial"/>
              <a:buChar char=" "/>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590397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5602831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rgbClr val="01786E"/>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rgbClr val="182730"/>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0587" y="1312907"/>
            <a:ext cx="4384145" cy="1006429"/>
          </a:xfrm>
          <a:prstGeom prst="rect">
            <a:avLst/>
          </a:prstGeom>
          <a:noFill/>
        </p:spPr>
        <p:txBody>
          <a:bodyPr wrap="square" lIns="0" tIns="0" rIns="0" bIns="0" anchor="b" anchorCtr="0">
            <a:spAutoFit/>
          </a:bodyPr>
          <a:lstStyle>
            <a:lvl1pPr>
              <a:lnSpc>
                <a:spcPct val="90000"/>
              </a:lnSpc>
              <a:defRPr sz="3600" b="1" cap="none">
                <a:solidFill>
                  <a:srgbClr val="01786E"/>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890588" y="2633384"/>
            <a:ext cx="6048375" cy="369332"/>
          </a:xfrm>
          <a:prstGeom prst="rect">
            <a:avLst/>
          </a:prstGeom>
          <a:noFill/>
        </p:spPr>
        <p:txBody>
          <a:bodyPr lIns="0" tIns="0" rIns="0" bIns="0">
            <a:spAutoFit/>
          </a:bodyPr>
          <a:lstStyle>
            <a:lvl1pPr marL="0" indent="0" algn="l">
              <a:spcBef>
                <a:spcPts val="0"/>
              </a:spcBef>
              <a:buNone/>
              <a:defRPr sz="2400">
                <a:solidFill>
                  <a:srgbClr val="283D49"/>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908582" y="3710101"/>
            <a:ext cx="5026550" cy="276999"/>
          </a:xfrm>
          <a:prstGeom prst="rect">
            <a:avLst/>
          </a:prstGeom>
          <a:noFill/>
        </p:spPr>
        <p:txBody>
          <a:bodyPr vert="horz" wrap="square" lIns="0" tIns="0" rIns="0" bIns="0" rtlCol="0">
            <a:spAutoFit/>
          </a:bodyPr>
          <a:lstStyle>
            <a:lvl1pPr>
              <a:spcBef>
                <a:spcPts val="0"/>
              </a:spcBef>
              <a:buNone/>
              <a:defRPr kumimoji="0" lang="en-US" sz="18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9" name="TextBox 8"/>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7" name="Title 1"/>
          <p:cNvSpPr>
            <a:spLocks noGrp="1"/>
          </p:cNvSpPr>
          <p:nvPr>
            <p:ph type="ctrTitle" hasCustomPrompt="1"/>
          </p:nvPr>
        </p:nvSpPr>
        <p:spPr bwMode="gray">
          <a:xfrm>
            <a:off x="1017588" y="1739930"/>
            <a:ext cx="6048376" cy="620683"/>
          </a:xfrm>
          <a:prstGeom prst="rect">
            <a:avLst/>
          </a:prstGeom>
          <a:noFill/>
        </p:spPr>
        <p:txBody>
          <a:bodyPr lIns="0" tIns="0" rIns="0" bIns="0" anchor="b" anchorCtr="0">
            <a:spAutoFit/>
          </a:bodyPr>
          <a:lstStyle>
            <a:lvl1pPr algn="l" defTabSz="914400" rtl="0" eaLnBrk="1" latinLnBrk="0" hangingPunct="1">
              <a:lnSpc>
                <a:spcPct val="90000"/>
              </a:lnSpc>
              <a:spcBef>
                <a:spcPct val="0"/>
              </a:spcBef>
              <a:buNone/>
              <a:defRPr lang="en-US" sz="4400" kern="1200" dirty="0">
                <a:solidFill>
                  <a:srgbClr val="01786E"/>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026053" y="2447128"/>
            <a:ext cx="6048375" cy="562768"/>
          </a:xfrm>
          <a:prstGeom prst="rect">
            <a:avLst/>
          </a:prstGeom>
          <a:noFill/>
        </p:spPr>
        <p:txBody>
          <a:bodyPr lIns="0" tIns="0" rIns="0" bIns="0">
            <a:noAutofit/>
          </a:bodyPr>
          <a:lstStyle>
            <a:lvl1pPr>
              <a:spcBef>
                <a:spcPts val="1200"/>
              </a:spcBef>
              <a:buClr>
                <a:srgbClr val="1C7B70"/>
              </a:buClr>
              <a:buFontTx/>
              <a:buNone/>
              <a:defRPr sz="2800" baseline="0">
                <a:solidFill>
                  <a:srgbClr val="283D49"/>
                </a:solidFill>
                <a:latin typeface="Arial"/>
                <a:cs typeface="Arial"/>
              </a:defRPr>
            </a:lvl1pPr>
            <a:lvl2pPr>
              <a:spcBef>
                <a:spcPts val="300"/>
              </a:spcBef>
              <a:buClr>
                <a:srgbClr val="1C7B70"/>
              </a:buClr>
              <a:buFontTx/>
              <a:buNone/>
              <a:defRPr sz="2000">
                <a:solidFill>
                  <a:schemeClr val="bg2"/>
                </a:solidFill>
                <a:latin typeface="Arial"/>
                <a:cs typeface="Arial"/>
              </a:defRPr>
            </a:lvl2pPr>
          </a:lstStyle>
          <a:p>
            <a:pPr lvl="0"/>
            <a:r>
              <a:rPr lang="en-US" dirty="0" smtClean="0"/>
              <a:t>Divider 2 has black background</a:t>
            </a: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4D4D4D"/>
              </a:solidFill>
              <a:latin typeface="Arial"/>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366714" y="1074738"/>
            <a:ext cx="2073275" cy="3382962"/>
          </a:xfrm>
          <a:prstGeom prst="rect">
            <a:avLst/>
          </a:prstGeom>
          <a:noFill/>
        </p:spPr>
        <p:txBody>
          <a:bodyPr/>
          <a:lstStyle>
            <a:lvl1pPr marL="0" indent="0">
              <a:buNone/>
              <a:defRPr sz="1600">
                <a:latin typeface="Verdana"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2728913" y="1074738"/>
            <a:ext cx="6048376"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mn-lt"/>
              </a:defRPr>
            </a:lvl1pPr>
            <a:lvl2pPr>
              <a:spcBef>
                <a:spcPts val="300"/>
              </a:spcBef>
              <a:buClr>
                <a:schemeClr val="accent1"/>
              </a:buClr>
              <a:buFont typeface="Verdana" pitchFamily="34" charset="0"/>
              <a:buChar char="–"/>
              <a:defRPr sz="2000">
                <a:solidFill>
                  <a:schemeClr val="tx1"/>
                </a:solidFill>
                <a:latin typeface="+mn-lt"/>
              </a:defRPr>
            </a:lvl2pPr>
            <a:lvl3pPr>
              <a:spcBef>
                <a:spcPts val="300"/>
              </a:spcBef>
              <a:buClr>
                <a:schemeClr val="accent1"/>
              </a:buClr>
              <a:buFont typeface="Verdana" pitchFamily="34" charset="0"/>
              <a:buChar char="▪"/>
              <a:defRPr sz="1600">
                <a:solidFill>
                  <a:schemeClr val="tx1"/>
                </a:solidFill>
                <a:latin typeface="+mn-lt"/>
              </a:defRPr>
            </a:lvl3pPr>
            <a:lvl4pPr marL="1658938" indent="-287338">
              <a:spcBef>
                <a:spcPts val="300"/>
              </a:spcBef>
              <a:buClr>
                <a:schemeClr val="accent1"/>
              </a:buClr>
              <a:buFont typeface="Verdana" pitchFamily="34" charset="0"/>
              <a:buChar char="—"/>
              <a:defRPr sz="1200">
                <a:solidFill>
                  <a:schemeClr val="tx1"/>
                </a:solidFill>
                <a:latin typeface="+mn-lt"/>
              </a:defRPr>
            </a:lvl4pPr>
            <a:lvl5pPr>
              <a:spcBef>
                <a:spcPts val="300"/>
              </a:spcBef>
              <a:buClr>
                <a:schemeClr val="accent1"/>
              </a:buClr>
              <a:buFont typeface="Verdana" pitchFamily="34" charset="0"/>
              <a:buChar char="»"/>
              <a:defRPr sz="1100">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0"/>
            <a:ext cx="9144000" cy="2168501"/>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atin typeface="+mj-lt"/>
            </a:endParaRPr>
          </a:p>
        </p:txBody>
      </p:sp>
      <p:sp>
        <p:nvSpPr>
          <p:cNvPr id="2" name="Title 1"/>
          <p:cNvSpPr>
            <a:spLocks noGrp="1"/>
          </p:cNvSpPr>
          <p:nvPr>
            <p:ph type="ctrTitle" hasCustomPrompt="1"/>
          </p:nvPr>
        </p:nvSpPr>
        <p:spPr bwMode="gray">
          <a:xfrm>
            <a:off x="2728912" y="1006880"/>
            <a:ext cx="6048376" cy="1218795"/>
          </a:xfrm>
          <a:prstGeom prst="rect">
            <a:avLst/>
          </a:prstGeom>
          <a:noFill/>
        </p:spPr>
        <p:txBody>
          <a:bodyPr lIns="0" tIns="0" rIns="0" bIns="0" anchor="b" anchorCtr="0">
            <a:spAutoFit/>
          </a:bodyPr>
          <a:lstStyle>
            <a:lvl1pPr>
              <a:lnSpc>
                <a:spcPct val="90000"/>
              </a:lnSpc>
              <a:defRPr sz="4400">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2728913" y="2455863"/>
            <a:ext cx="6048375" cy="1901704"/>
          </a:xfrm>
          <a:prstGeom prst="rect">
            <a:avLst/>
          </a:prstGeom>
          <a:noFill/>
        </p:spPr>
        <p:txBody>
          <a:bodyPr wrap="square" lIns="0" tIns="0" rIns="0" bIns="0">
            <a:noAutofit/>
          </a:bodyPr>
          <a:lstStyle>
            <a:lvl1pPr marL="0" indent="0" algn="l">
              <a:spcBef>
                <a:spcPts val="600"/>
              </a:spcBef>
              <a:buNone/>
              <a:defRPr sz="2800">
                <a:solidFill>
                  <a:schemeClr val="tx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366714" y="1419225"/>
            <a:ext cx="2073275" cy="3038475"/>
          </a:xfrm>
          <a:prstGeom prst="rect">
            <a:avLst/>
          </a:prstGeom>
          <a:noFill/>
        </p:spPr>
        <p:txBody>
          <a:bodyPr/>
          <a:lstStyle>
            <a:lvl1pPr marL="0" indent="0">
              <a:buNone/>
              <a:defRPr sz="1600">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1" name="Content Placeholder 3"/>
          <p:cNvSpPr>
            <a:spLocks noGrp="1"/>
          </p:cNvSpPr>
          <p:nvPr>
            <p:ph sz="quarter" idx="11"/>
          </p:nvPr>
        </p:nvSpPr>
        <p:spPr bwMode="gray">
          <a:xfrm>
            <a:off x="2728913" y="1419224"/>
            <a:ext cx="6048376"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366714"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4744823" y="1074738"/>
            <a:ext cx="403246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pic>
        <p:nvPicPr>
          <p:cNvPr id="4" name="Picture 3" descr="Pivotal_TealOnWhite_RGB-2.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5469" y="2124995"/>
            <a:ext cx="3872484" cy="906653"/>
          </a:xfrm>
          <a:prstGeom prst="rect">
            <a:avLst/>
          </a:prstGeom>
        </p:spPr>
      </p:pic>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670455" y="1674284"/>
            <a:ext cx="6048376" cy="1354217"/>
          </a:xfrm>
          <a:prstGeom prst="rect">
            <a:avLst/>
          </a:prstGeom>
          <a:noFill/>
          <a:effectLst>
            <a:reflection stA="50000" endPos="75000" dist="12700" dir="5400000" sy="-100000" algn="bl" rotWithShape="0"/>
          </a:effectLst>
        </p:spPr>
        <p:txBody>
          <a:bodyPr lIns="0" tIns="0" rIns="0" bIns="0" anchor="b" anchorCtr="0">
            <a:spAutoFit/>
          </a:bodyPr>
          <a:lstStyle>
            <a:lvl1pPr algn="l" defTabSz="914400" rtl="0" eaLnBrk="1" latinLnBrk="0" hangingPunct="1">
              <a:lnSpc>
                <a:spcPct val="90000"/>
              </a:lnSpc>
              <a:spcBef>
                <a:spcPct val="0"/>
              </a:spcBef>
              <a:buNone/>
              <a:defRPr lang="en-US" sz="9600" kern="1200" dirty="0">
                <a:solidFill>
                  <a:schemeClr val="tx2"/>
                </a:solidFill>
                <a:latin typeface="Arial"/>
                <a:ea typeface="+mj-ea"/>
                <a:cs typeface="Arial"/>
              </a:defRPr>
            </a:lvl1pPr>
          </a:lstStyle>
          <a:p>
            <a:r>
              <a:rPr lang="en-US" dirty="0" smtClean="0"/>
              <a:t>Divider3</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hf sldNum="0" hd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366714" y="1074738"/>
            <a:ext cx="8410575" cy="3382962"/>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itle 1"/>
          <p:cNvSpPr>
            <a:spLocks noGrp="1"/>
          </p:cNvSpPr>
          <p:nvPr>
            <p:ph type="title" hasCustomPrompt="1"/>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mj-lt"/>
              </a:defRPr>
            </a:lvl1pPr>
          </a:lstStyle>
          <a:p>
            <a:r>
              <a:rPr lang="en-US" dirty="0" smtClean="0"/>
              <a:t>Click to Edit Master Title Style</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366713" y="785813"/>
            <a:ext cx="8410575" cy="346219"/>
          </a:xfrm>
          <a:prstGeom prst="rect">
            <a:avLst/>
          </a:prstGeom>
          <a:noFill/>
        </p:spPr>
        <p:txBody>
          <a:bodyPr lIns="0" tIns="0" rIns="0" bIns="0" anchor="t" anchorCtr="0"/>
          <a:lstStyle>
            <a:lvl1pPr marL="0" indent="0">
              <a:spcBef>
                <a:spcPts val="0"/>
              </a:spcBef>
              <a:buNone/>
              <a:tabLst/>
              <a:defRPr sz="2000" b="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Title 1"/>
          <p:cNvSpPr>
            <a:spLocks noGrp="1"/>
          </p:cNvSpPr>
          <p:nvPr>
            <p:ph type="title"/>
          </p:nvPr>
        </p:nvSpPr>
        <p:spPr bwMode="gray">
          <a:xfrm>
            <a:off x="366713" y="325438"/>
            <a:ext cx="8410575" cy="460375"/>
          </a:xfrm>
          <a:prstGeom prst="rect">
            <a:avLst/>
          </a:prstGeom>
          <a:noFill/>
        </p:spPr>
        <p:txBody>
          <a:bodyPr lIns="0" tIns="0" rIns="0" bIns="0" anchor="t" anchorCtr="0"/>
          <a:lstStyle>
            <a:lvl1pPr>
              <a:lnSpc>
                <a:spcPct val="90000"/>
              </a:lnSpc>
              <a:defRPr sz="3200">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366715" y="1419224"/>
            <a:ext cx="8410574" cy="3038475"/>
          </a:xfrm>
          <a:prstGeom prst="rect">
            <a:avLst/>
          </a:prstGeom>
          <a:noFill/>
        </p:spPr>
        <p:txBody>
          <a:bodyPr lIns="0" tIns="0" rIns="0" bIns="0">
            <a:noAutofit/>
          </a:bodyPr>
          <a:lstStyle>
            <a:lvl1pPr>
              <a:spcBef>
                <a:spcPts val="1200"/>
              </a:spcBef>
              <a:buClr>
                <a:schemeClr val="accent1"/>
              </a:buClr>
              <a:buFont typeface="Wingdings" pitchFamily="2" charset="2"/>
              <a:buChar char=""/>
              <a:defRPr sz="2400">
                <a:solidFill>
                  <a:schemeClr val="tx1"/>
                </a:solidFill>
                <a:latin typeface="Arial"/>
                <a:cs typeface="Arial"/>
              </a:defRPr>
            </a:lvl1pPr>
            <a:lvl2pPr>
              <a:spcBef>
                <a:spcPts val="300"/>
              </a:spcBef>
              <a:buClr>
                <a:schemeClr val="accent1"/>
              </a:buClr>
              <a:buFont typeface="Verdana" pitchFamily="34" charset="0"/>
              <a:buChar char="–"/>
              <a:defRPr sz="2000">
                <a:solidFill>
                  <a:schemeClr val="tx1"/>
                </a:solidFill>
                <a:latin typeface="Arial"/>
                <a:cs typeface="Arial"/>
              </a:defRPr>
            </a:lvl2pPr>
            <a:lvl3pPr>
              <a:spcBef>
                <a:spcPts val="300"/>
              </a:spcBef>
              <a:buClr>
                <a:schemeClr val="accent1"/>
              </a:buClr>
              <a:buFont typeface="Verdana" pitchFamily="34" charset="0"/>
              <a:buChar char="▪"/>
              <a:defRPr sz="1600">
                <a:solidFill>
                  <a:schemeClr val="tx1"/>
                </a:solidFill>
                <a:latin typeface="Arial"/>
                <a:cs typeface="Arial"/>
              </a:defRPr>
            </a:lvl3pPr>
            <a:lvl4pPr marL="1658938" indent="-287338">
              <a:spcBef>
                <a:spcPts val="300"/>
              </a:spcBef>
              <a:buClr>
                <a:schemeClr val="accent1"/>
              </a:buClr>
              <a:buFont typeface="Verdana" pitchFamily="34" charset="0"/>
              <a:buChar char="—"/>
              <a:defRPr sz="1200">
                <a:solidFill>
                  <a:schemeClr val="tx1"/>
                </a:solidFill>
                <a:latin typeface="Arial"/>
                <a:cs typeface="Arial"/>
              </a:defRPr>
            </a:lvl4pPr>
            <a:lvl5pPr>
              <a:spcBef>
                <a:spcPts val="300"/>
              </a:spcBef>
              <a:buClr>
                <a:schemeClr val="accent1"/>
              </a:buClr>
              <a:buFont typeface="Verdana" pitchFamily="34" charset="0"/>
              <a:buChar char="»"/>
              <a:defRPr sz="1100">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theme" Target="../theme/theme2.xml"/><Relationship Id="rId17" Type="http://schemas.openxmlformats.org/officeDocument/2006/relationships/image" Target="../media/image1.png"/><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61F684CE-B7BB-4223-BA2B-B47808B845F1}" type="slidenum">
              <a:rPr lang="en-US" sz="800" smtClean="0">
                <a:solidFill>
                  <a:schemeClr val="bg1">
                    <a:lumMod val="50000"/>
                  </a:schemeClr>
                </a:solidFill>
                <a:latin typeface="Arial"/>
                <a:cs typeface="Arial"/>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dirty="0" smtClean="0">
              <a:solidFill>
                <a:schemeClr val="bg1">
                  <a:lumMod val="50000"/>
                </a:schemeClr>
              </a:solidFill>
              <a:latin typeface="Arial"/>
              <a:cs typeface="Arial"/>
            </a:endParaRPr>
          </a:p>
        </p:txBody>
      </p:sp>
      <p:sp>
        <p:nvSpPr>
          <p:cNvPr id="9" name="TextBox 8"/>
          <p:cNvSpPr txBox="1"/>
          <p:nvPr/>
        </p:nvSpPr>
        <p:spPr bwMode="gray">
          <a:xfrm>
            <a:off x="167109" y="5018449"/>
            <a:ext cx="2274887" cy="100027"/>
          </a:xfrm>
          <a:prstGeom prst="rect">
            <a:avLst/>
          </a:prstGeom>
          <a:noFill/>
        </p:spPr>
        <p:txBody>
          <a:bodyPr wrap="square" lIns="0" tIns="0" rIns="0" bIns="0" rtlCol="0">
            <a:spAutoFit/>
          </a:bodyPr>
          <a:lstStyle/>
          <a:p>
            <a:pPr algn="l"/>
            <a:r>
              <a:rPr lang="en-US" sz="650" dirty="0" smtClean="0">
                <a:solidFill>
                  <a:schemeClr val="bg1">
                    <a:lumMod val="50000"/>
                  </a:schemeClr>
                </a:solidFill>
                <a:latin typeface="Arial"/>
                <a:cs typeface="Arial"/>
              </a:rPr>
              <a:t>© </a:t>
            </a:r>
            <a:r>
              <a:rPr lang="en-US" sz="650" dirty="0" smtClean="0">
                <a:solidFill>
                  <a:schemeClr val="bg1">
                    <a:lumMod val="50000"/>
                  </a:schemeClr>
                </a:solidFill>
                <a:latin typeface="+mn-lt"/>
                <a:cs typeface="Arial"/>
              </a:rPr>
              <a:t>2015 Pivotal Software,</a:t>
            </a:r>
            <a:r>
              <a:rPr lang="en-US" sz="650" baseline="0" dirty="0" smtClean="0">
                <a:solidFill>
                  <a:schemeClr val="bg1">
                    <a:lumMod val="50000"/>
                  </a:schemeClr>
                </a:solidFill>
                <a:latin typeface="+mn-lt"/>
                <a:cs typeface="Arial"/>
              </a:rPr>
              <a:t> Inc</a:t>
            </a:r>
            <a:r>
              <a:rPr lang="en-US" sz="650" dirty="0" smtClean="0">
                <a:solidFill>
                  <a:schemeClr val="bg1">
                    <a:lumMod val="50000"/>
                  </a:schemeClr>
                </a:solidFill>
                <a:latin typeface="+mn-lt"/>
                <a:cs typeface="Arial"/>
              </a:rPr>
              <a:t>.</a:t>
            </a:r>
            <a:r>
              <a:rPr lang="en-US" sz="650" baseline="0" dirty="0" smtClean="0">
                <a:solidFill>
                  <a:schemeClr val="bg1">
                    <a:lumMod val="50000"/>
                  </a:schemeClr>
                </a:solidFill>
                <a:latin typeface="+mn-lt"/>
                <a:cs typeface="Arial"/>
              </a:rPr>
              <a:t>  </a:t>
            </a:r>
            <a:r>
              <a:rPr lang="en-US" sz="650" dirty="0" smtClean="0">
                <a:solidFill>
                  <a:schemeClr val="bg1">
                    <a:lumMod val="50000"/>
                  </a:schemeClr>
                </a:solidFill>
                <a:latin typeface="+mn-lt"/>
                <a:cs typeface="Arial"/>
              </a:rPr>
              <a:t>All rights reserved.</a:t>
            </a:r>
            <a:endParaRPr lang="en-US" sz="650" dirty="0">
              <a:solidFill>
                <a:schemeClr val="bg1">
                  <a:lumMod val="50000"/>
                </a:schemeClr>
              </a:solidFill>
              <a:latin typeface="Arial"/>
              <a:cs typeface="Arial"/>
            </a:endParaRPr>
          </a:p>
        </p:txBody>
      </p:sp>
      <p:sp>
        <p:nvSpPr>
          <p:cNvPr id="10" name="Rectangle 9"/>
          <p:cNvSpPr/>
          <p:nvPr/>
        </p:nvSpPr>
        <p:spPr bwMode="gray">
          <a:xfrm>
            <a:off x="0" y="4718891"/>
            <a:ext cx="9144000" cy="28983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latin typeface="+mn-lt"/>
            </a:endParaRPr>
          </a:p>
        </p:txBody>
      </p:sp>
      <p:pic>
        <p:nvPicPr>
          <p:cNvPr id="11" name="Picture 10" descr="Pivotal_White.png"/>
          <p:cNvPicPr>
            <a:picLocks noChangeAspect="1"/>
          </p:cNvPicPr>
          <p:nvPr/>
        </p:nvPicPr>
        <p:blipFill rotWithShape="1">
          <a:blip r:embed="rId21">
            <a:extLst>
              <a:ext uri="{28A0092B-C50C-407E-A947-70E740481C1C}">
                <a14:useLocalDpi xmlns:a14="http://schemas.microsoft.com/office/drawing/2010/main" val="0"/>
              </a:ext>
            </a:extLst>
          </a:blip>
          <a:srcRect l="18173" t="28060" r="18173" b="28060"/>
          <a:stretch/>
        </p:blipFill>
        <p:spPr>
          <a:xfrm>
            <a:off x="8167479" y="4768968"/>
            <a:ext cx="717863" cy="193779"/>
          </a:xfrm>
          <a:prstGeom prst="rect">
            <a:avLst/>
          </a:prstGeom>
        </p:spPr>
      </p:pic>
    </p:spTree>
  </p:cSld>
  <p:clrMap bg1="lt1" tx1="dk1" bg2="lt2" tx2="dk2" accent1="accent1" accent2="accent2" accent3="accent3" accent4="accent4" accent5="accent5" accent6="accent6" hlink="hlink" folHlink="folHlink"/>
  <p:sldLayoutIdLst>
    <p:sldLayoutId id="2147483672" r:id="rId1"/>
    <p:sldLayoutId id="2147483673" r:id="rId2"/>
    <p:sldLayoutId id="2147483694" r:id="rId3"/>
    <p:sldLayoutId id="2147483696" r:id="rId4"/>
    <p:sldLayoutId id="2147483675" r:id="rId5"/>
    <p:sldLayoutId id="2147483697" r:id="rId6"/>
    <p:sldLayoutId id="2147483676" r:id="rId7"/>
    <p:sldLayoutId id="2147483677" r:id="rId8"/>
    <p:sldLayoutId id="2147483678" r:id="rId9"/>
    <p:sldLayoutId id="2147483679" r:id="rId10"/>
    <p:sldLayoutId id="2147483680" r:id="rId11"/>
    <p:sldLayoutId id="2147483681" r:id="rId12"/>
    <p:sldLayoutId id="2147483686" r:id="rId13"/>
    <p:sldLayoutId id="2147483698" r:id="rId14"/>
    <p:sldLayoutId id="2147483691" r:id="rId15"/>
    <p:sldLayoutId id="2147483721" r:id="rId16"/>
    <p:sldLayoutId id="2147483724" r:id="rId17"/>
    <p:sldLayoutId id="2147483725" r:id="rId18"/>
    <p:sldLayoutId id="2147483726" r:id="rId19"/>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8553450" y="5021496"/>
            <a:ext cx="533400" cy="123111"/>
          </a:xfrm>
          <a:prstGeom prst="rect">
            <a:avLst/>
          </a:prstGeom>
          <a:noFill/>
        </p:spPr>
        <p:txBody>
          <a:bodyPr wrap="square" lIns="0" tIns="0" rIns="0" bIns="0" rtlCol="0">
            <a:spAutoFit/>
          </a:bodyPr>
          <a:lstStyle/>
          <a:p>
            <a:pPr algn="r">
              <a:defRPr/>
            </a:pPr>
            <a:fld id="{61F684CE-B7BB-4223-BA2B-B47808B845F1}" type="slidenum">
              <a:rPr lang="en-US" sz="800" smtClean="0">
                <a:solidFill>
                  <a:srgbClr val="FFFFFF">
                    <a:lumMod val="50000"/>
                  </a:srgbClr>
                </a:solidFill>
                <a:latin typeface="Arial"/>
                <a:cs typeface="Arial"/>
              </a:rPr>
              <a:pPr algn="r">
                <a:defRPr/>
              </a:pPr>
              <a:t>‹#›</a:t>
            </a:fld>
            <a:endParaRPr lang="en-US" sz="800" dirty="0" smtClean="0">
              <a:solidFill>
                <a:srgbClr val="FFFFFF">
                  <a:lumMod val="50000"/>
                </a:srgbClr>
              </a:solidFill>
              <a:latin typeface="Arial"/>
              <a:cs typeface="Arial"/>
            </a:endParaRPr>
          </a:p>
        </p:txBody>
      </p:sp>
      <p:sp>
        <p:nvSpPr>
          <p:cNvPr id="9" name="TextBox 8"/>
          <p:cNvSpPr txBox="1"/>
          <p:nvPr/>
        </p:nvSpPr>
        <p:spPr bwMode="gray">
          <a:xfrm>
            <a:off x="167109" y="5018449"/>
            <a:ext cx="2274887" cy="100027"/>
          </a:xfrm>
          <a:prstGeom prst="rect">
            <a:avLst/>
          </a:prstGeom>
          <a:noFill/>
        </p:spPr>
        <p:txBody>
          <a:bodyPr wrap="square" lIns="0" tIns="0" rIns="0" bIns="0" rtlCol="0">
            <a:spAutoFit/>
          </a:bodyPr>
          <a:lstStyle/>
          <a:p>
            <a:r>
              <a:rPr lang="en-US" sz="650" dirty="0" smtClean="0">
                <a:solidFill>
                  <a:srgbClr val="FFFFFF">
                    <a:lumMod val="50000"/>
                  </a:srgbClr>
                </a:solidFill>
                <a:latin typeface="Arial"/>
                <a:cs typeface="Arial"/>
              </a:rPr>
              <a:t>© 2015 Pivotal Software, Inc.  All rights reserved.</a:t>
            </a:r>
            <a:endParaRPr lang="en-US" sz="650" dirty="0">
              <a:solidFill>
                <a:srgbClr val="FFFFFF">
                  <a:lumMod val="50000"/>
                </a:srgbClr>
              </a:solidFill>
              <a:latin typeface="Arial"/>
              <a:cs typeface="Arial"/>
            </a:endParaRPr>
          </a:p>
        </p:txBody>
      </p:sp>
      <p:sp>
        <p:nvSpPr>
          <p:cNvPr id="10" name="Rectangle 9"/>
          <p:cNvSpPr/>
          <p:nvPr/>
        </p:nvSpPr>
        <p:spPr bwMode="gray">
          <a:xfrm>
            <a:off x="0" y="4710536"/>
            <a:ext cx="9144000" cy="28983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rgbClr val="FFFFFF"/>
              </a:solidFill>
              <a:latin typeface="Arial"/>
            </a:endParaRPr>
          </a:p>
        </p:txBody>
      </p:sp>
      <p:pic>
        <p:nvPicPr>
          <p:cNvPr id="11" name="Picture 10" descr="Pivotal_White.png"/>
          <p:cNvPicPr>
            <a:picLocks noChangeAspect="1"/>
          </p:cNvPicPr>
          <p:nvPr/>
        </p:nvPicPr>
        <p:blipFill rotWithShape="1">
          <a:blip r:embed="rId17">
            <a:extLst>
              <a:ext uri="{28A0092B-C50C-407E-A947-70E740481C1C}">
                <a14:useLocalDpi xmlns:a14="http://schemas.microsoft.com/office/drawing/2010/main" val="0"/>
              </a:ext>
            </a:extLst>
          </a:blip>
          <a:srcRect l="18173" t="28060" r="18173" b="28060"/>
          <a:stretch/>
        </p:blipFill>
        <p:spPr>
          <a:xfrm>
            <a:off x="8167479" y="4760613"/>
            <a:ext cx="717863" cy="193779"/>
          </a:xfrm>
          <a:prstGeom prst="rect">
            <a:avLst/>
          </a:prstGeom>
        </p:spPr>
      </p:pic>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Lst>
  <p:transition xmlns:p14="http://schemas.microsoft.com/office/powerpoint/2010/main">
    <p:fade/>
  </p:transition>
  <p:timing>
    <p:tnLst>
      <p:par>
        <p:cTn xmlns:p14="http://schemas.microsoft.com/office/powerpoint/2010/main" id="1" dur="indefinite" restart="never" nodeType="tmRoot"/>
      </p:par>
    </p:tnLst>
  </p:timing>
  <p:txStyles>
    <p:titleStyle>
      <a:lvl1pPr algn="l" defTabSz="914400" rtl="0" eaLnBrk="1" latinLnBrk="0" hangingPunct="1">
        <a:spcBef>
          <a:spcPct val="0"/>
        </a:spcBef>
        <a:buNone/>
        <a:defRPr sz="3200" kern="1200">
          <a:solidFill>
            <a:srgbClr val="2C95DD"/>
          </a:solidFill>
          <a:latin typeface="MetaNormalLF-Roman" pitchFamily="34" charset="0"/>
          <a:ea typeface="+mj-ea"/>
          <a:cs typeface="+mj-cs"/>
        </a:defRPr>
      </a:lvl1pPr>
    </p:titleStyle>
    <p:body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www.addsimplicity.com/downloads/eBaySDForum2006-11-29.pdf" TargetMode="External"/><Relationship Id="rId4" Type="http://schemas.openxmlformats.org/officeDocument/2006/relationships/hyperlink" Target="http://techblog.netflix.com/" TargetMode="External"/><Relationship Id="rId1" Type="http://schemas.openxmlformats.org/officeDocument/2006/relationships/slideLayout" Target="../slideLayouts/slideLayout5.xml"/><Relationship Id="rId2" Type="http://schemas.openxmlformats.org/officeDocument/2006/relationships/hyperlink" Target="http://highscalability.com/blog/2007/9/18/amazon-architectur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png"/><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Netflix/zuul" TargetMode="External"/><Relationship Id="rId4" Type="http://schemas.openxmlformats.org/officeDocument/2006/relationships/hyperlink" Target="https://github.com/Netflix/ribbon" TargetMode="External"/><Relationship Id="rId5" Type="http://schemas.openxmlformats.org/officeDocument/2006/relationships/hyperlink" Target="https://github.com/Netflix/eureka" TargetMode="External"/><Relationship Id="rId6" Type="http://schemas.openxmlformats.org/officeDocument/2006/relationships/hyperlink" Target="https://netflix.github.io/" TargetMode="External"/><Relationship Id="rId7" Type="http://schemas.openxmlformats.org/officeDocument/2006/relationships/image" Target="../media/image45.png"/><Relationship Id="rId1" Type="http://schemas.openxmlformats.org/officeDocument/2006/relationships/slideLayout" Target="../slideLayouts/slideLayout9.xml"/><Relationship Id="rId2" Type="http://schemas.openxmlformats.org/officeDocument/2006/relationships/hyperlink" Target="https://github.com/Netflix/Hystrix"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cloud.spring.io/spring-cloud-netflix/spring-cloud-netflix.html" TargetMode="External"/><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49.png"/><Relationship Id="rId1" Type="http://schemas.microsoft.com/office/2007/relationships/media" Target="../media/media1.mp4"/><Relationship Id="rId2" Type="http://schemas.openxmlformats.org/officeDocument/2006/relationships/video" Target="../media/media1.mp4"/></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50.png"/><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png"/><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png"/></Relationships>
</file>

<file path=ppt/slides/_rels/slide62.xml.rels><?xml version="1.0" encoding="UTF-8" standalone="yes"?>
<Relationships xmlns="http://schemas.openxmlformats.org/package/2006/relationships"><Relationship Id="rId20" Type="http://schemas.openxmlformats.org/officeDocument/2006/relationships/image" Target="../media/image79.png"/><Relationship Id="rId21" Type="http://schemas.openxmlformats.org/officeDocument/2006/relationships/image" Target="../media/image80.png"/><Relationship Id="rId22" Type="http://schemas.openxmlformats.org/officeDocument/2006/relationships/image" Target="../media/image81.jpg"/><Relationship Id="rId23" Type="http://schemas.openxmlformats.org/officeDocument/2006/relationships/image" Target="../media/image82.png"/><Relationship Id="rId24" Type="http://schemas.openxmlformats.org/officeDocument/2006/relationships/image" Target="../media/image83.png"/><Relationship Id="rId25" Type="http://schemas.openxmlformats.org/officeDocument/2006/relationships/image" Target="../media/image84.png"/><Relationship Id="rId26" Type="http://schemas.openxmlformats.org/officeDocument/2006/relationships/image" Target="../media/image85.png"/><Relationship Id="rId27" Type="http://schemas.openxmlformats.org/officeDocument/2006/relationships/image" Target="../media/image86.png"/><Relationship Id="rId28" Type="http://schemas.openxmlformats.org/officeDocument/2006/relationships/image" Target="../media/image87.png"/><Relationship Id="rId29" Type="http://schemas.openxmlformats.org/officeDocument/2006/relationships/image" Target="../media/image88.png"/><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62.jpg"/><Relationship Id="rId4" Type="http://schemas.openxmlformats.org/officeDocument/2006/relationships/image" Target="../media/image63.png"/><Relationship Id="rId5" Type="http://schemas.openxmlformats.org/officeDocument/2006/relationships/image" Target="../media/image64.png"/><Relationship Id="rId30" Type="http://schemas.openxmlformats.org/officeDocument/2006/relationships/image" Target="../media/image89.gif"/><Relationship Id="rId31" Type="http://schemas.openxmlformats.org/officeDocument/2006/relationships/image" Target="../media/image90.png"/><Relationship Id="rId32" Type="http://schemas.openxmlformats.org/officeDocument/2006/relationships/image" Target="../media/image91.png"/><Relationship Id="rId9" Type="http://schemas.openxmlformats.org/officeDocument/2006/relationships/image" Target="../media/image68.png"/><Relationship Id="rId6" Type="http://schemas.openxmlformats.org/officeDocument/2006/relationships/image" Target="../media/image65.png"/><Relationship Id="rId7" Type="http://schemas.openxmlformats.org/officeDocument/2006/relationships/image" Target="../media/image66.emf"/><Relationship Id="rId8" Type="http://schemas.openxmlformats.org/officeDocument/2006/relationships/image" Target="../media/image67.png"/><Relationship Id="rId33" Type="http://schemas.openxmlformats.org/officeDocument/2006/relationships/image" Target="../media/image92.png"/><Relationship Id="rId34" Type="http://schemas.openxmlformats.org/officeDocument/2006/relationships/image" Target="../media/image93.jpeg"/><Relationship Id="rId35" Type="http://schemas.openxmlformats.org/officeDocument/2006/relationships/image" Target="../media/image94.jpg"/><Relationship Id="rId36" Type="http://schemas.openxmlformats.org/officeDocument/2006/relationships/image" Target="../media/image95.jpg"/><Relationship Id="rId10" Type="http://schemas.openxmlformats.org/officeDocument/2006/relationships/image" Target="../media/image69.png"/><Relationship Id="rId11" Type="http://schemas.openxmlformats.org/officeDocument/2006/relationships/image" Target="../media/image70.png"/><Relationship Id="rId12" Type="http://schemas.openxmlformats.org/officeDocument/2006/relationships/image" Target="../media/image71.png"/><Relationship Id="rId13" Type="http://schemas.openxmlformats.org/officeDocument/2006/relationships/image" Target="../media/image72.png"/><Relationship Id="rId14" Type="http://schemas.openxmlformats.org/officeDocument/2006/relationships/image" Target="../media/image73.png"/><Relationship Id="rId15" Type="http://schemas.openxmlformats.org/officeDocument/2006/relationships/image" Target="../media/image74.png"/><Relationship Id="rId16" Type="http://schemas.openxmlformats.org/officeDocument/2006/relationships/image" Target="../media/image75.png"/><Relationship Id="rId17" Type="http://schemas.openxmlformats.org/officeDocument/2006/relationships/image" Target="../media/image76.png"/><Relationship Id="rId18" Type="http://schemas.openxmlformats.org/officeDocument/2006/relationships/image" Target="../media/image77.jpg"/><Relationship Id="rId19" Type="http://schemas.openxmlformats.org/officeDocument/2006/relationships/image" Target="../media/image78.emf"/><Relationship Id="rId37" Type="http://schemas.openxmlformats.org/officeDocument/2006/relationships/image" Target="../media/image96.jpeg"/><Relationship Id="rId38" Type="http://schemas.openxmlformats.org/officeDocument/2006/relationships/image" Target="../media/image97.png"/><Relationship Id="rId39" Type="http://schemas.openxmlformats.org/officeDocument/2006/relationships/image" Target="../media/image98.png"/><Relationship Id="rId40" Type="http://schemas.openxmlformats.org/officeDocument/2006/relationships/image" Target="../media/image99.png"/><Relationship Id="rId41" Type="http://schemas.openxmlformats.org/officeDocument/2006/relationships/image" Target="../media/image100.jpg"/><Relationship Id="rId42" Type="http://schemas.openxmlformats.org/officeDocument/2006/relationships/image" Target="../media/image101.jpg"/><Relationship Id="rId43" Type="http://schemas.openxmlformats.org/officeDocument/2006/relationships/image" Target="../media/image102.png"/><Relationship Id="rId44" Type="http://schemas.openxmlformats.org/officeDocument/2006/relationships/image" Target="../media/image103.jpg"/><Relationship Id="rId45" Type="http://schemas.openxmlformats.org/officeDocument/2006/relationships/image" Target="../media/image10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55.png"/></Relationships>
</file>

<file path=ppt/slides/_rels/slide66.xml.rels><?xml version="1.0" encoding="UTF-8" standalone="yes"?>
<Relationships xmlns="http://schemas.openxmlformats.org/package/2006/relationships"><Relationship Id="rId11" Type="http://schemas.openxmlformats.org/officeDocument/2006/relationships/hyperlink" Target="http://pivotal.io/oss" TargetMode="External"/><Relationship Id="rId12" Type="http://schemas.openxmlformats.org/officeDocument/2006/relationships/image" Target="../media/image114.png"/><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06.png"/><Relationship Id="rId4" Type="http://schemas.openxmlformats.org/officeDocument/2006/relationships/image" Target="../media/image107.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0.png"/><Relationship Id="rId8" Type="http://schemas.openxmlformats.org/officeDocument/2006/relationships/image" Target="../media/image111.png"/><Relationship Id="rId9" Type="http://schemas.openxmlformats.org/officeDocument/2006/relationships/image" Target="../media/image112.png"/><Relationship Id="rId10" Type="http://schemas.openxmlformats.org/officeDocument/2006/relationships/image" Target="../media/image1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11" Type="http://schemas.openxmlformats.org/officeDocument/2006/relationships/image" Target="../media/image123.png"/><Relationship Id="rId12" Type="http://schemas.openxmlformats.org/officeDocument/2006/relationships/image" Target="../media/image124.png"/><Relationship Id="rId13" Type="http://schemas.openxmlformats.org/officeDocument/2006/relationships/image" Target="../media/image125.png"/><Relationship Id="rId14" Type="http://schemas.openxmlformats.org/officeDocument/2006/relationships/image" Target="../media/image126.png"/><Relationship Id="rId15" Type="http://schemas.openxmlformats.org/officeDocument/2006/relationships/image" Target="../media/image127.png"/><Relationship Id="rId16" Type="http://schemas.openxmlformats.org/officeDocument/2006/relationships/image" Target="../media/image128.png"/><Relationship Id="rId17" Type="http://schemas.openxmlformats.org/officeDocument/2006/relationships/image" Target="../media/image129.png"/><Relationship Id="rId18" Type="http://schemas.openxmlformats.org/officeDocument/2006/relationships/image" Target="../media/image130.png"/><Relationship Id="rId19" Type="http://schemas.openxmlformats.org/officeDocument/2006/relationships/image" Target="../media/image131.png"/><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15.png"/><Relationship Id="rId4" Type="http://schemas.openxmlformats.org/officeDocument/2006/relationships/image" Target="../media/image116.pn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19.png"/><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35.png"/><Relationship Id="rId3" Type="http://schemas.openxmlformats.org/officeDocument/2006/relationships/image" Target="../media/image1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jpeg"/></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hyperlink" Target="http://pirovtaltracker.com" TargetMode="External"/><Relationship Id="rId1" Type="http://schemas.openxmlformats.org/officeDocument/2006/relationships/slideLayout" Target="../slideLayouts/slideLayout9.xml"/><Relationship Id="rId2" Type="http://schemas.openxmlformats.org/officeDocument/2006/relationships/hyperlink" Target="https://youtu.be/bzCZysm5lG8"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8.png"/><Relationship Id="rId3" Type="http://schemas.openxmlformats.org/officeDocument/2006/relationships/image" Target="../media/image1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hyperlink" Target="http://blog.netflix.com/2008/08/shipping-delay-recap.html" TargetMode="External"/><Relationship Id="rId4" Type="http://schemas.openxmlformats.org/officeDocument/2006/relationships/hyperlink" Target="http://www.pcmag.com/article2/0,2817,2328778,00.asp" TargetMode="External"/><Relationship Id="rId5"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80.xml.rels><?xml version="1.0" encoding="UTF-8" standalone="yes"?>
<Relationships xmlns="http://schemas.openxmlformats.org/package/2006/relationships"><Relationship Id="rId13" Type="http://schemas.openxmlformats.org/officeDocument/2006/relationships/image" Target="../media/image151.png"/><Relationship Id="rId14" Type="http://schemas.openxmlformats.org/officeDocument/2006/relationships/image" Target="../media/image152.png"/><Relationship Id="rId15" Type="http://schemas.openxmlformats.org/officeDocument/2006/relationships/image" Target="../media/image153.png"/><Relationship Id="rId16" Type="http://schemas.openxmlformats.org/officeDocument/2006/relationships/image" Target="../media/image154.png"/><Relationship Id="rId17" Type="http://schemas.openxmlformats.org/officeDocument/2006/relationships/image" Target="../media/image155.png"/><Relationship Id="rId18" Type="http://schemas.openxmlformats.org/officeDocument/2006/relationships/image" Target="../media/image156.png"/><Relationship Id="rId19" Type="http://schemas.openxmlformats.org/officeDocument/2006/relationships/image" Target="../media/image157.png"/><Relationship Id="rId63" Type="http://schemas.openxmlformats.org/officeDocument/2006/relationships/image" Target="../media/image201.png"/><Relationship Id="rId50" Type="http://schemas.openxmlformats.org/officeDocument/2006/relationships/image" Target="../media/image188.jpg"/><Relationship Id="rId51" Type="http://schemas.openxmlformats.org/officeDocument/2006/relationships/image" Target="../media/image189.png"/><Relationship Id="rId52" Type="http://schemas.openxmlformats.org/officeDocument/2006/relationships/image" Target="../media/image190.jpg"/><Relationship Id="rId53" Type="http://schemas.openxmlformats.org/officeDocument/2006/relationships/image" Target="../media/image191.png"/><Relationship Id="rId54" Type="http://schemas.openxmlformats.org/officeDocument/2006/relationships/image" Target="../media/image192.png"/><Relationship Id="rId55" Type="http://schemas.openxmlformats.org/officeDocument/2006/relationships/image" Target="../media/image193.jpeg"/><Relationship Id="rId56" Type="http://schemas.openxmlformats.org/officeDocument/2006/relationships/image" Target="../media/image194.jpeg"/><Relationship Id="rId57" Type="http://schemas.openxmlformats.org/officeDocument/2006/relationships/image" Target="../media/image195.png"/><Relationship Id="rId58" Type="http://schemas.openxmlformats.org/officeDocument/2006/relationships/image" Target="../media/image196.png"/><Relationship Id="rId59" Type="http://schemas.openxmlformats.org/officeDocument/2006/relationships/image" Target="../media/image197.png"/><Relationship Id="rId40" Type="http://schemas.openxmlformats.org/officeDocument/2006/relationships/image" Target="../media/image178.png"/><Relationship Id="rId41" Type="http://schemas.openxmlformats.org/officeDocument/2006/relationships/image" Target="../media/image179.png"/><Relationship Id="rId42" Type="http://schemas.openxmlformats.org/officeDocument/2006/relationships/image" Target="../media/image180.png"/><Relationship Id="rId43" Type="http://schemas.openxmlformats.org/officeDocument/2006/relationships/image" Target="../media/image181.png"/><Relationship Id="rId44" Type="http://schemas.openxmlformats.org/officeDocument/2006/relationships/image" Target="../media/image182.emf"/><Relationship Id="rId45" Type="http://schemas.openxmlformats.org/officeDocument/2006/relationships/image" Target="../media/image183.png"/><Relationship Id="rId46" Type="http://schemas.openxmlformats.org/officeDocument/2006/relationships/image" Target="../media/image184.png"/><Relationship Id="rId47" Type="http://schemas.openxmlformats.org/officeDocument/2006/relationships/image" Target="../media/image185.emf"/><Relationship Id="rId48" Type="http://schemas.openxmlformats.org/officeDocument/2006/relationships/image" Target="../media/image186.png"/><Relationship Id="rId49" Type="http://schemas.openxmlformats.org/officeDocument/2006/relationships/image" Target="../media/image187.jpeg"/><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41.jpe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9" Type="http://schemas.openxmlformats.org/officeDocument/2006/relationships/image" Target="../media/image147.png"/><Relationship Id="rId30" Type="http://schemas.openxmlformats.org/officeDocument/2006/relationships/image" Target="../media/image168.png"/><Relationship Id="rId31" Type="http://schemas.openxmlformats.org/officeDocument/2006/relationships/image" Target="../media/image169.png"/><Relationship Id="rId32" Type="http://schemas.openxmlformats.org/officeDocument/2006/relationships/image" Target="../media/image170.emf"/><Relationship Id="rId33" Type="http://schemas.openxmlformats.org/officeDocument/2006/relationships/image" Target="../media/image171.png"/><Relationship Id="rId34" Type="http://schemas.openxmlformats.org/officeDocument/2006/relationships/image" Target="../media/image172.png"/><Relationship Id="rId35" Type="http://schemas.openxmlformats.org/officeDocument/2006/relationships/image" Target="../media/image173.png"/><Relationship Id="rId36" Type="http://schemas.openxmlformats.org/officeDocument/2006/relationships/image" Target="../media/image174.png"/><Relationship Id="rId37" Type="http://schemas.openxmlformats.org/officeDocument/2006/relationships/image" Target="../media/image175.png"/><Relationship Id="rId38" Type="http://schemas.openxmlformats.org/officeDocument/2006/relationships/image" Target="../media/image176.png"/><Relationship Id="rId39" Type="http://schemas.openxmlformats.org/officeDocument/2006/relationships/image" Target="../media/image177.png"/><Relationship Id="rId20" Type="http://schemas.openxmlformats.org/officeDocument/2006/relationships/image" Target="../media/image158.png"/><Relationship Id="rId21" Type="http://schemas.openxmlformats.org/officeDocument/2006/relationships/image" Target="../media/image159.png"/><Relationship Id="rId22" Type="http://schemas.openxmlformats.org/officeDocument/2006/relationships/image" Target="../media/image160.png"/><Relationship Id="rId23" Type="http://schemas.openxmlformats.org/officeDocument/2006/relationships/image" Target="../media/image161.png"/><Relationship Id="rId24" Type="http://schemas.openxmlformats.org/officeDocument/2006/relationships/image" Target="../media/image162.png"/><Relationship Id="rId25" Type="http://schemas.openxmlformats.org/officeDocument/2006/relationships/image" Target="../media/image163.png"/><Relationship Id="rId26" Type="http://schemas.openxmlformats.org/officeDocument/2006/relationships/image" Target="../media/image164.png"/><Relationship Id="rId27" Type="http://schemas.openxmlformats.org/officeDocument/2006/relationships/image" Target="../media/image165.png"/><Relationship Id="rId28" Type="http://schemas.openxmlformats.org/officeDocument/2006/relationships/image" Target="../media/image166.png"/><Relationship Id="rId29" Type="http://schemas.openxmlformats.org/officeDocument/2006/relationships/image" Target="../media/image167.png"/><Relationship Id="rId60" Type="http://schemas.openxmlformats.org/officeDocument/2006/relationships/image" Target="../media/image198.jpeg"/><Relationship Id="rId61" Type="http://schemas.openxmlformats.org/officeDocument/2006/relationships/image" Target="../media/image199.jpeg"/><Relationship Id="rId62" Type="http://schemas.openxmlformats.org/officeDocument/2006/relationships/image" Target="../media/image200.png"/><Relationship Id="rId10" Type="http://schemas.openxmlformats.org/officeDocument/2006/relationships/image" Target="../media/image148.png"/><Relationship Id="rId11" Type="http://schemas.openxmlformats.org/officeDocument/2006/relationships/image" Target="../media/image149.png"/><Relationship Id="rId12" Type="http://schemas.openxmlformats.org/officeDocument/2006/relationships/image" Target="../media/image15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2.png"/><Relationship Id="rId3" Type="http://schemas.openxmlformats.org/officeDocument/2006/relationships/hyperlink" Target="http://projects.spring.io/spring-cloud/"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203.png"/><Relationship Id="rId3" Type="http://schemas.openxmlformats.org/officeDocument/2006/relationships/hyperlink" Target="http://run.pivotal.io"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8186" y="762000"/>
            <a:ext cx="5155258" cy="3866444"/>
          </a:xfrm>
          <a:prstGeom prst="rect">
            <a:avLst/>
          </a:prstGeom>
        </p:spPr>
      </p:pic>
      <p:sp>
        <p:nvSpPr>
          <p:cNvPr id="7" name="Title 1"/>
          <p:cNvSpPr>
            <a:spLocks noGrp="1"/>
          </p:cNvSpPr>
          <p:nvPr>
            <p:ph type="title"/>
          </p:nvPr>
        </p:nvSpPr>
        <p:spPr>
          <a:xfrm>
            <a:off x="366713" y="325438"/>
            <a:ext cx="8410575" cy="460375"/>
          </a:xfrm>
        </p:spPr>
        <p:txBody>
          <a:bodyPr/>
          <a:lstStyle/>
          <a:p>
            <a:r>
              <a:rPr lang="en-US" dirty="0" smtClean="0"/>
              <a:t>Cons of Monolithic architecture</a:t>
            </a:r>
            <a:endParaRPr lang="en-US" dirty="0"/>
          </a:p>
        </p:txBody>
      </p:sp>
      <p:sp>
        <p:nvSpPr>
          <p:cNvPr id="8" name="TextBox 7"/>
          <p:cNvSpPr txBox="1"/>
          <p:nvPr/>
        </p:nvSpPr>
        <p:spPr>
          <a:xfrm>
            <a:off x="5578593" y="1279407"/>
            <a:ext cx="3189111" cy="2862323"/>
          </a:xfrm>
          <a:prstGeom prst="rect">
            <a:avLst/>
          </a:prstGeom>
          <a:noFill/>
        </p:spPr>
        <p:txBody>
          <a:bodyPr wrap="square" rtlCol="0">
            <a:spAutoFit/>
          </a:bodyPr>
          <a:lstStyle/>
          <a:p>
            <a:pPr marL="285750" indent="-285750">
              <a:buFontTx/>
              <a:buChar char="•"/>
            </a:pPr>
            <a:r>
              <a:rPr lang="en-US" dirty="0" smtClean="0">
                <a:solidFill>
                  <a:schemeClr val="bg2"/>
                </a:solidFill>
              </a:rPr>
              <a:t>Fault isolation</a:t>
            </a:r>
          </a:p>
          <a:p>
            <a:pPr marL="285750" indent="-285750">
              <a:buFontTx/>
              <a:buChar char="•"/>
            </a:pPr>
            <a:r>
              <a:rPr lang="en-US" dirty="0" smtClean="0">
                <a:solidFill>
                  <a:schemeClr val="bg2"/>
                </a:solidFill>
              </a:rPr>
              <a:t>Fault tolerance </a:t>
            </a:r>
          </a:p>
          <a:p>
            <a:pPr marL="285750" indent="-285750">
              <a:buFontTx/>
              <a:buChar char="•"/>
            </a:pPr>
            <a:r>
              <a:rPr lang="en-US" dirty="0" smtClean="0">
                <a:solidFill>
                  <a:schemeClr val="bg2"/>
                </a:solidFill>
              </a:rPr>
              <a:t>Distribution</a:t>
            </a:r>
          </a:p>
          <a:p>
            <a:pPr marL="285750" indent="-285750">
              <a:buFontTx/>
              <a:buChar char="•"/>
            </a:pPr>
            <a:r>
              <a:rPr lang="en-US" dirty="0" smtClean="0">
                <a:solidFill>
                  <a:schemeClr val="bg2"/>
                </a:solidFill>
              </a:rPr>
              <a:t>Automated recovery </a:t>
            </a:r>
          </a:p>
          <a:p>
            <a:pPr marL="285750" indent="-285750">
              <a:buFontTx/>
              <a:buChar char="•"/>
            </a:pPr>
            <a:r>
              <a:rPr lang="en-US" dirty="0" smtClean="0">
                <a:solidFill>
                  <a:schemeClr val="bg2"/>
                </a:solidFill>
              </a:rPr>
              <a:t>Scale </a:t>
            </a:r>
          </a:p>
          <a:p>
            <a:pPr marL="285750" indent="-285750">
              <a:buFontTx/>
              <a:buChar char="•"/>
            </a:pPr>
            <a:r>
              <a:rPr lang="en-US" dirty="0" smtClean="0">
                <a:solidFill>
                  <a:schemeClr val="bg2"/>
                </a:solidFill>
              </a:rPr>
              <a:t>Resilience  </a:t>
            </a:r>
          </a:p>
          <a:p>
            <a:pPr marL="285750" indent="-285750">
              <a:buFontTx/>
              <a:buChar char="•"/>
            </a:pPr>
            <a:r>
              <a:rPr lang="en-US" dirty="0" smtClean="0">
                <a:solidFill>
                  <a:schemeClr val="bg2"/>
                </a:solidFill>
              </a:rPr>
              <a:t>Continuous Deploy</a:t>
            </a:r>
          </a:p>
          <a:p>
            <a:pPr marL="285750" indent="-285750">
              <a:buFontTx/>
              <a:buChar char="•"/>
            </a:pPr>
            <a:r>
              <a:rPr lang="en-US" dirty="0" smtClean="0">
                <a:solidFill>
                  <a:schemeClr val="bg2"/>
                </a:solidFill>
              </a:rPr>
              <a:t>…</a:t>
            </a:r>
          </a:p>
          <a:p>
            <a:pPr marL="285750" indent="-285750">
              <a:buFontTx/>
              <a:buChar char="•"/>
            </a:pPr>
            <a:endParaRPr lang="en-US" dirty="0" smtClean="0">
              <a:solidFill>
                <a:schemeClr val="bg2"/>
              </a:solidFill>
            </a:endParaRPr>
          </a:p>
          <a:p>
            <a:pPr marL="285750" indent="-285750">
              <a:buFontTx/>
              <a:buChar char="•"/>
            </a:pPr>
            <a:endParaRPr lang="en-US" dirty="0" err="1" smtClean="0">
              <a:solidFill>
                <a:schemeClr val="bg2"/>
              </a:solidFill>
            </a:endParaRPr>
          </a:p>
        </p:txBody>
      </p:sp>
      <p:sp>
        <p:nvSpPr>
          <p:cNvPr id="9" name="Rectangle 8"/>
          <p:cNvSpPr/>
          <p:nvPr/>
        </p:nvSpPr>
        <p:spPr>
          <a:xfrm>
            <a:off x="4496734" y="4402879"/>
            <a:ext cx="4572000" cy="246221"/>
          </a:xfrm>
          <a:prstGeom prst="rect">
            <a:avLst/>
          </a:prstGeom>
        </p:spPr>
        <p:txBody>
          <a:bodyPr>
            <a:spAutoFit/>
          </a:bodyPr>
          <a:lstStyle/>
          <a:p>
            <a:pPr algn="r"/>
            <a:r>
              <a:rPr lang="en-US" sz="1000" b="1" dirty="0"/>
              <a:t>http://</a:t>
            </a:r>
            <a:r>
              <a:rPr lang="en-US" sz="1000" b="1" dirty="0" err="1"/>
              <a:t>microservices.io</a:t>
            </a:r>
            <a:r>
              <a:rPr lang="en-US" sz="1000" b="1" dirty="0"/>
              <a:t>/patterns/</a:t>
            </a:r>
            <a:r>
              <a:rPr lang="en-US" sz="1000" b="1" dirty="0" err="1"/>
              <a:t>monolithic.html</a:t>
            </a:r>
            <a:endParaRPr lang="en-US" sz="1000" b="1" dirty="0"/>
          </a:p>
        </p:txBody>
      </p:sp>
    </p:spTree>
    <p:extLst>
      <p:ext uri="{BB962C8B-B14F-4D97-AF65-F5344CB8AC3E}">
        <p14:creationId xmlns:p14="http://schemas.microsoft.com/office/powerpoint/2010/main" val="21720777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Era. </a:t>
            </a:r>
            <a:endParaRPr lang="en-US" dirty="0"/>
          </a:p>
        </p:txBody>
      </p:sp>
      <p:pic>
        <p:nvPicPr>
          <p:cNvPr id="4" name="Picture 3"/>
          <p:cNvPicPr>
            <a:picLocks noChangeAspect="1"/>
          </p:cNvPicPr>
          <p:nvPr/>
        </p:nvPicPr>
        <p:blipFill>
          <a:blip r:embed="rId2"/>
          <a:stretch>
            <a:fillRect/>
          </a:stretch>
        </p:blipFill>
        <p:spPr>
          <a:xfrm>
            <a:off x="3698990" y="884300"/>
            <a:ext cx="4952324" cy="3744148"/>
          </a:xfrm>
          <a:prstGeom prst="rect">
            <a:avLst/>
          </a:prstGeom>
        </p:spPr>
      </p:pic>
      <p:sp>
        <p:nvSpPr>
          <p:cNvPr id="5" name="TextBox 4"/>
          <p:cNvSpPr txBox="1"/>
          <p:nvPr/>
        </p:nvSpPr>
        <p:spPr>
          <a:xfrm>
            <a:off x="413915" y="2304820"/>
            <a:ext cx="1815629" cy="584776"/>
          </a:xfrm>
          <a:prstGeom prst="rect">
            <a:avLst/>
          </a:prstGeom>
          <a:noFill/>
        </p:spPr>
        <p:txBody>
          <a:bodyPr wrap="square" rtlCol="0">
            <a:spAutoFit/>
          </a:bodyPr>
          <a:lstStyle/>
          <a:p>
            <a:r>
              <a:rPr lang="en-US" sz="3200" b="1" dirty="0" smtClean="0">
                <a:solidFill>
                  <a:schemeClr val="bg2"/>
                </a:solidFill>
              </a:rPr>
              <a:t>API</a:t>
            </a:r>
          </a:p>
        </p:txBody>
      </p:sp>
      <p:sp>
        <p:nvSpPr>
          <p:cNvPr id="6" name="Right Arrow 5"/>
          <p:cNvSpPr/>
          <p:nvPr/>
        </p:nvSpPr>
        <p:spPr>
          <a:xfrm>
            <a:off x="1872074" y="2361259"/>
            <a:ext cx="1345259" cy="536222"/>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30599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services architecture</a:t>
            </a:r>
            <a:endParaRPr lang="en-US" dirty="0"/>
          </a:p>
        </p:txBody>
      </p:sp>
      <p:sp>
        <p:nvSpPr>
          <p:cNvPr id="4" name="Rectangle 3"/>
          <p:cNvSpPr/>
          <p:nvPr/>
        </p:nvSpPr>
        <p:spPr>
          <a:xfrm>
            <a:off x="762000" y="3988741"/>
            <a:ext cx="7638815"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Infrastructure</a:t>
            </a:r>
            <a:endParaRPr lang="en-US" dirty="0"/>
          </a:p>
        </p:txBody>
      </p:sp>
      <p:sp>
        <p:nvSpPr>
          <p:cNvPr id="5" name="Rectangle 4"/>
          <p:cNvSpPr/>
          <p:nvPr/>
        </p:nvSpPr>
        <p:spPr>
          <a:xfrm>
            <a:off x="6519332" y="1892770"/>
            <a:ext cx="1890889"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NoSQL</a:t>
            </a:r>
            <a:endParaRPr lang="en-US" sz="1400" dirty="0"/>
          </a:p>
        </p:txBody>
      </p:sp>
      <p:sp>
        <p:nvSpPr>
          <p:cNvPr id="6" name="Rectangle 5"/>
          <p:cNvSpPr/>
          <p:nvPr/>
        </p:nvSpPr>
        <p:spPr>
          <a:xfrm>
            <a:off x="6532503" y="2421458"/>
            <a:ext cx="1868311"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RDBMS</a:t>
            </a:r>
            <a:endParaRPr lang="en-US" sz="1400" dirty="0"/>
          </a:p>
        </p:txBody>
      </p:sp>
      <p:sp>
        <p:nvSpPr>
          <p:cNvPr id="7" name="Rectangle 6"/>
          <p:cNvSpPr/>
          <p:nvPr/>
        </p:nvSpPr>
        <p:spPr>
          <a:xfrm>
            <a:off x="6515573" y="2940753"/>
            <a:ext cx="1885242"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Cache</a:t>
            </a:r>
            <a:endParaRPr lang="en-US" sz="1400" dirty="0"/>
          </a:p>
        </p:txBody>
      </p:sp>
      <p:sp>
        <p:nvSpPr>
          <p:cNvPr id="8" name="Rectangle 7"/>
          <p:cNvSpPr/>
          <p:nvPr/>
        </p:nvSpPr>
        <p:spPr>
          <a:xfrm>
            <a:off x="6517457" y="3450638"/>
            <a:ext cx="1883357"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MQ</a:t>
            </a:r>
            <a:endParaRPr lang="en-US" sz="1400" dirty="0"/>
          </a:p>
        </p:txBody>
      </p:sp>
      <p:sp>
        <p:nvSpPr>
          <p:cNvPr id="9" name="Rectangle 8"/>
          <p:cNvSpPr/>
          <p:nvPr/>
        </p:nvSpPr>
        <p:spPr>
          <a:xfrm>
            <a:off x="6521214" y="1367837"/>
            <a:ext cx="1890889"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K/V Store</a:t>
            </a:r>
            <a:endParaRPr lang="en-US" sz="1400" dirty="0"/>
          </a:p>
        </p:txBody>
      </p:sp>
      <p:sp>
        <p:nvSpPr>
          <p:cNvPr id="10" name="Rectangle 9"/>
          <p:cNvSpPr/>
          <p:nvPr/>
        </p:nvSpPr>
        <p:spPr>
          <a:xfrm>
            <a:off x="931341" y="2069630"/>
            <a:ext cx="1411103"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Login App</a:t>
            </a:r>
            <a:endParaRPr lang="en-US" sz="1400" dirty="0"/>
          </a:p>
        </p:txBody>
      </p:sp>
      <p:sp>
        <p:nvSpPr>
          <p:cNvPr id="11" name="Rectangle 10"/>
          <p:cNvSpPr/>
          <p:nvPr/>
        </p:nvSpPr>
        <p:spPr>
          <a:xfrm>
            <a:off x="2419593" y="2071511"/>
            <a:ext cx="1522110"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Search App</a:t>
            </a:r>
            <a:endParaRPr lang="en-US" sz="1400" dirty="0"/>
          </a:p>
        </p:txBody>
      </p:sp>
      <p:sp>
        <p:nvSpPr>
          <p:cNvPr id="12" name="Rectangle 11"/>
          <p:cNvSpPr/>
          <p:nvPr/>
        </p:nvSpPr>
        <p:spPr>
          <a:xfrm>
            <a:off x="4001918" y="2073392"/>
            <a:ext cx="1522110"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Billing App</a:t>
            </a:r>
            <a:endParaRPr lang="en-US" sz="1400" dirty="0"/>
          </a:p>
        </p:txBody>
      </p:sp>
      <p:sp>
        <p:nvSpPr>
          <p:cNvPr id="13" name="Rectangle 12"/>
          <p:cNvSpPr/>
          <p:nvPr/>
        </p:nvSpPr>
        <p:spPr>
          <a:xfrm>
            <a:off x="933222" y="2654770"/>
            <a:ext cx="1411103"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Streaming App</a:t>
            </a:r>
            <a:endParaRPr lang="en-US" sz="1400" dirty="0"/>
          </a:p>
        </p:txBody>
      </p:sp>
      <p:sp>
        <p:nvSpPr>
          <p:cNvPr id="14" name="Rectangle 13"/>
          <p:cNvSpPr/>
          <p:nvPr/>
        </p:nvSpPr>
        <p:spPr>
          <a:xfrm>
            <a:off x="2421474" y="2656651"/>
            <a:ext cx="1522110"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DRM App</a:t>
            </a:r>
            <a:endParaRPr lang="en-US" sz="1400" dirty="0"/>
          </a:p>
        </p:txBody>
      </p:sp>
      <p:sp>
        <p:nvSpPr>
          <p:cNvPr id="15" name="Rectangle 14"/>
          <p:cNvSpPr/>
          <p:nvPr/>
        </p:nvSpPr>
        <p:spPr>
          <a:xfrm>
            <a:off x="4003799" y="2658532"/>
            <a:ext cx="1522110"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Metering App</a:t>
            </a:r>
            <a:endParaRPr lang="en-US" sz="1400" dirty="0"/>
          </a:p>
        </p:txBody>
      </p:sp>
      <p:sp>
        <p:nvSpPr>
          <p:cNvPr id="16" name="Rectangle 15"/>
          <p:cNvSpPr/>
          <p:nvPr/>
        </p:nvSpPr>
        <p:spPr>
          <a:xfrm>
            <a:off x="935103" y="3258726"/>
            <a:ext cx="1411103"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Logging App</a:t>
            </a:r>
            <a:endParaRPr lang="en-US" sz="1400" dirty="0"/>
          </a:p>
        </p:txBody>
      </p:sp>
      <p:sp>
        <p:nvSpPr>
          <p:cNvPr id="17" name="Rectangle 16"/>
          <p:cNvSpPr/>
          <p:nvPr/>
        </p:nvSpPr>
        <p:spPr>
          <a:xfrm>
            <a:off x="2423355" y="3251200"/>
            <a:ext cx="1518349"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Recommendation Engine</a:t>
            </a:r>
            <a:endParaRPr lang="en-US" sz="1400" dirty="0"/>
          </a:p>
        </p:txBody>
      </p:sp>
      <p:sp>
        <p:nvSpPr>
          <p:cNvPr id="18" name="Rectangle 17"/>
          <p:cNvSpPr/>
          <p:nvPr/>
        </p:nvSpPr>
        <p:spPr>
          <a:xfrm>
            <a:off x="4005681" y="3234267"/>
            <a:ext cx="1507060"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t>
            </a:r>
            <a:endParaRPr lang="en-US" sz="1400" dirty="0"/>
          </a:p>
        </p:txBody>
      </p:sp>
      <p:sp>
        <p:nvSpPr>
          <p:cNvPr id="19" name="Rectangle 18"/>
          <p:cNvSpPr/>
          <p:nvPr/>
        </p:nvSpPr>
        <p:spPr>
          <a:xfrm>
            <a:off x="933222" y="1403585"/>
            <a:ext cx="1411103"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Balancer A </a:t>
            </a:r>
            <a:endParaRPr lang="en-US" sz="1400" dirty="0"/>
          </a:p>
        </p:txBody>
      </p:sp>
      <p:sp>
        <p:nvSpPr>
          <p:cNvPr id="20" name="Rectangle 19"/>
          <p:cNvSpPr/>
          <p:nvPr/>
        </p:nvSpPr>
        <p:spPr>
          <a:xfrm>
            <a:off x="2421474" y="1405467"/>
            <a:ext cx="1520230"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Balancer B</a:t>
            </a:r>
            <a:endParaRPr lang="en-US" sz="1400" dirty="0"/>
          </a:p>
        </p:txBody>
      </p:sp>
      <p:sp>
        <p:nvSpPr>
          <p:cNvPr id="21" name="Rectangle 20"/>
          <p:cNvSpPr/>
          <p:nvPr/>
        </p:nvSpPr>
        <p:spPr>
          <a:xfrm>
            <a:off x="3994392" y="1397941"/>
            <a:ext cx="1520230" cy="470370"/>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Balancer N</a:t>
            </a:r>
            <a:endParaRPr lang="en-US" sz="1400" dirty="0"/>
          </a:p>
        </p:txBody>
      </p:sp>
    </p:spTree>
    <p:extLst>
      <p:ext uri="{BB962C8B-B14F-4D97-AF65-F5344CB8AC3E}">
        <p14:creationId xmlns:p14="http://schemas.microsoft.com/office/powerpoint/2010/main" val="308589057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 looks like…</a:t>
            </a:r>
            <a:endParaRPr lang="en-US" dirty="0"/>
          </a:p>
        </p:txBody>
      </p:sp>
      <p:pic>
        <p:nvPicPr>
          <p:cNvPr id="4" name="Picture 3"/>
          <p:cNvPicPr>
            <a:picLocks noChangeAspect="1"/>
          </p:cNvPicPr>
          <p:nvPr/>
        </p:nvPicPr>
        <p:blipFill>
          <a:blip r:embed="rId2"/>
          <a:stretch>
            <a:fillRect/>
          </a:stretch>
        </p:blipFill>
        <p:spPr>
          <a:xfrm>
            <a:off x="1044225" y="777413"/>
            <a:ext cx="6585182" cy="3687702"/>
          </a:xfrm>
          <a:prstGeom prst="rect">
            <a:avLst/>
          </a:prstGeom>
        </p:spPr>
      </p:pic>
      <p:sp>
        <p:nvSpPr>
          <p:cNvPr id="5" name="Rectangle 4"/>
          <p:cNvSpPr/>
          <p:nvPr/>
        </p:nvSpPr>
        <p:spPr>
          <a:xfrm>
            <a:off x="508000" y="4414900"/>
            <a:ext cx="8570148" cy="246221"/>
          </a:xfrm>
          <a:prstGeom prst="rect">
            <a:avLst/>
          </a:prstGeom>
        </p:spPr>
        <p:txBody>
          <a:bodyPr wrap="square">
            <a:spAutoFit/>
          </a:bodyPr>
          <a:lstStyle/>
          <a:p>
            <a:pPr algn="r"/>
            <a:r>
              <a:rPr lang="en-US" sz="1000" b="1" dirty="0"/>
              <a:t>http://</a:t>
            </a:r>
            <a:r>
              <a:rPr lang="en-US" sz="1000" b="1" dirty="0" err="1"/>
              <a:t>www.journaldunet.com</a:t>
            </a:r>
            <a:r>
              <a:rPr lang="en-US" sz="1000" b="1" dirty="0"/>
              <a:t>/solutions/cloud-computing/coulisses-techniques-de-</a:t>
            </a:r>
            <a:r>
              <a:rPr lang="en-US" sz="1000" b="1" dirty="0" err="1"/>
              <a:t>netflix</a:t>
            </a:r>
            <a:r>
              <a:rPr lang="en-US" sz="1000" b="1" dirty="0"/>
              <a:t>/architecture-en-micro-</a:t>
            </a:r>
            <a:r>
              <a:rPr lang="en-US" sz="1000" b="1" dirty="0" err="1"/>
              <a:t>services.shtml</a:t>
            </a:r>
            <a:endParaRPr lang="en-US" sz="1000" b="1" dirty="0"/>
          </a:p>
        </p:txBody>
      </p:sp>
    </p:spTree>
    <p:extLst>
      <p:ext uri="{BB962C8B-B14F-4D97-AF65-F5344CB8AC3E}">
        <p14:creationId xmlns:p14="http://schemas.microsoft.com/office/powerpoint/2010/main" val="193925994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115" y="155130"/>
            <a:ext cx="6062963" cy="4547222"/>
          </a:xfrm>
          <a:prstGeom prst="rect">
            <a:avLst/>
          </a:prstGeom>
        </p:spPr>
      </p:pic>
      <p:sp>
        <p:nvSpPr>
          <p:cNvPr id="5" name="TextBox 4"/>
          <p:cNvSpPr txBox="1"/>
          <p:nvPr/>
        </p:nvSpPr>
        <p:spPr>
          <a:xfrm>
            <a:off x="5685227" y="1279407"/>
            <a:ext cx="3310936" cy="2862323"/>
          </a:xfrm>
          <a:prstGeom prst="rect">
            <a:avLst/>
          </a:prstGeom>
          <a:noFill/>
        </p:spPr>
        <p:txBody>
          <a:bodyPr wrap="square" rtlCol="0">
            <a:spAutoFit/>
          </a:bodyPr>
          <a:lstStyle/>
          <a:p>
            <a:pPr marL="285750" indent="-285750">
              <a:buFontTx/>
              <a:buChar char="•"/>
            </a:pPr>
            <a:r>
              <a:rPr lang="en-US" dirty="0" smtClean="0">
                <a:solidFill>
                  <a:schemeClr val="bg2"/>
                </a:solidFill>
              </a:rPr>
              <a:t>Fault isolation</a:t>
            </a:r>
          </a:p>
          <a:p>
            <a:pPr marL="285750" indent="-285750">
              <a:buFontTx/>
              <a:buChar char="•"/>
            </a:pPr>
            <a:r>
              <a:rPr lang="en-US" dirty="0" smtClean="0">
                <a:solidFill>
                  <a:schemeClr val="bg2"/>
                </a:solidFill>
              </a:rPr>
              <a:t>Fault tolerance </a:t>
            </a:r>
          </a:p>
          <a:p>
            <a:pPr marL="285750" indent="-285750">
              <a:buFontTx/>
              <a:buChar char="•"/>
            </a:pPr>
            <a:r>
              <a:rPr lang="en-US" dirty="0" smtClean="0">
                <a:solidFill>
                  <a:schemeClr val="bg2"/>
                </a:solidFill>
              </a:rPr>
              <a:t>Distribution</a:t>
            </a:r>
          </a:p>
          <a:p>
            <a:pPr marL="285750" indent="-285750">
              <a:buFontTx/>
              <a:buChar char="•"/>
            </a:pPr>
            <a:r>
              <a:rPr lang="en-US" dirty="0" smtClean="0">
                <a:solidFill>
                  <a:schemeClr val="bg2"/>
                </a:solidFill>
              </a:rPr>
              <a:t>Automated recovery </a:t>
            </a:r>
          </a:p>
          <a:p>
            <a:pPr marL="285750" indent="-285750">
              <a:buFontTx/>
              <a:buChar char="•"/>
            </a:pPr>
            <a:r>
              <a:rPr lang="en-US" dirty="0" smtClean="0">
                <a:solidFill>
                  <a:schemeClr val="bg2"/>
                </a:solidFill>
              </a:rPr>
              <a:t>Scale </a:t>
            </a:r>
          </a:p>
          <a:p>
            <a:pPr marL="285750" indent="-285750">
              <a:buFontTx/>
              <a:buChar char="•"/>
            </a:pPr>
            <a:r>
              <a:rPr lang="en-US" dirty="0" smtClean="0">
                <a:solidFill>
                  <a:schemeClr val="bg2"/>
                </a:solidFill>
              </a:rPr>
              <a:t>Resilience  </a:t>
            </a:r>
          </a:p>
          <a:p>
            <a:pPr marL="285750" indent="-285750">
              <a:buFontTx/>
              <a:buChar char="•"/>
            </a:pPr>
            <a:r>
              <a:rPr lang="en-US" dirty="0" smtClean="0">
                <a:solidFill>
                  <a:schemeClr val="bg2"/>
                </a:solidFill>
              </a:rPr>
              <a:t>Continuous Deploy</a:t>
            </a:r>
          </a:p>
          <a:p>
            <a:pPr marL="285750" indent="-285750">
              <a:buFontTx/>
              <a:buChar char="•"/>
            </a:pPr>
            <a:r>
              <a:rPr lang="en-US" dirty="0" smtClean="0">
                <a:solidFill>
                  <a:schemeClr val="bg2"/>
                </a:solidFill>
              </a:rPr>
              <a:t>…</a:t>
            </a:r>
          </a:p>
          <a:p>
            <a:pPr marL="285750" indent="-285750">
              <a:buFontTx/>
              <a:buChar char="•"/>
            </a:pPr>
            <a:endParaRPr lang="en-US" dirty="0" smtClean="0">
              <a:solidFill>
                <a:schemeClr val="bg2"/>
              </a:solidFill>
            </a:endParaRPr>
          </a:p>
          <a:p>
            <a:pPr marL="285750" indent="-285750">
              <a:buFontTx/>
              <a:buChar char="•"/>
            </a:pPr>
            <a:endParaRPr lang="en-US" dirty="0" err="1" smtClean="0">
              <a:solidFill>
                <a:schemeClr val="bg2"/>
              </a:solidFill>
            </a:endParaRPr>
          </a:p>
        </p:txBody>
      </p:sp>
    </p:spTree>
    <p:extLst>
      <p:ext uri="{BB962C8B-B14F-4D97-AF65-F5344CB8AC3E}">
        <p14:creationId xmlns:p14="http://schemas.microsoft.com/office/powerpoint/2010/main" val="40091125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2015 -</a:t>
            </a:r>
            <a:r>
              <a:rPr lang="ko-KR" altLang="en-US" dirty="0" smtClean="0"/>
              <a:t> </a:t>
            </a:r>
            <a:r>
              <a:rPr lang="en-US" dirty="0" smtClean="0"/>
              <a:t>Micro Services Architecture</a:t>
            </a:r>
            <a:endParaRPr lang="en-US" dirty="0"/>
          </a:p>
        </p:txBody>
      </p:sp>
      <p:sp>
        <p:nvSpPr>
          <p:cNvPr id="4" name="Rectangle 3"/>
          <p:cNvSpPr/>
          <p:nvPr/>
        </p:nvSpPr>
        <p:spPr>
          <a:xfrm>
            <a:off x="4491840" y="4379091"/>
            <a:ext cx="4572000" cy="276999"/>
          </a:xfrm>
          <a:prstGeom prst="rect">
            <a:avLst/>
          </a:prstGeom>
        </p:spPr>
        <p:txBody>
          <a:bodyPr>
            <a:spAutoFit/>
          </a:bodyPr>
          <a:lstStyle/>
          <a:p>
            <a:pPr algn="r"/>
            <a:r>
              <a:rPr lang="en-US" sz="1200" dirty="0"/>
              <a:t>http://</a:t>
            </a:r>
            <a:r>
              <a:rPr lang="en-US" sz="1200" dirty="0" err="1"/>
              <a:t>www.slideshare.net</a:t>
            </a:r>
            <a:r>
              <a:rPr lang="en-US" sz="1200" dirty="0"/>
              <a:t>/</a:t>
            </a:r>
            <a:r>
              <a:rPr lang="en-US" sz="1200" dirty="0" err="1"/>
              <a:t>stonse</a:t>
            </a:r>
            <a:r>
              <a:rPr lang="en-US" sz="1200" dirty="0"/>
              <a:t>/</a:t>
            </a:r>
            <a:r>
              <a:rPr lang="en-US" sz="1200" dirty="0" err="1"/>
              <a:t>microservices</a:t>
            </a:r>
            <a:r>
              <a:rPr lang="en-US" sz="1200" dirty="0"/>
              <a:t>-at-</a:t>
            </a:r>
            <a:r>
              <a:rPr lang="en-US" sz="1200" dirty="0" err="1"/>
              <a:t>netflix</a:t>
            </a:r>
            <a:endParaRPr lang="en-US" sz="1200" dirty="0"/>
          </a:p>
        </p:txBody>
      </p:sp>
      <p:pic>
        <p:nvPicPr>
          <p:cNvPr id="6" name="Picture 5"/>
          <p:cNvPicPr>
            <a:picLocks noChangeAspect="1"/>
          </p:cNvPicPr>
          <p:nvPr/>
        </p:nvPicPr>
        <p:blipFill>
          <a:blip r:embed="rId3"/>
          <a:stretch>
            <a:fillRect/>
          </a:stretch>
        </p:blipFill>
        <p:spPr>
          <a:xfrm>
            <a:off x="1251636" y="1052746"/>
            <a:ext cx="6418671" cy="3058898"/>
          </a:xfrm>
          <a:prstGeom prst="rect">
            <a:avLst/>
          </a:prstGeom>
        </p:spPr>
      </p:pic>
      <p:pic>
        <p:nvPicPr>
          <p:cNvPr id="7" name="Picture 6"/>
          <p:cNvPicPr>
            <a:picLocks noChangeAspect="1"/>
          </p:cNvPicPr>
          <p:nvPr/>
        </p:nvPicPr>
        <p:blipFill>
          <a:blip r:embed="rId4"/>
          <a:stretch>
            <a:fillRect/>
          </a:stretch>
        </p:blipFill>
        <p:spPr>
          <a:xfrm>
            <a:off x="6638437" y="3616306"/>
            <a:ext cx="2151804" cy="652062"/>
          </a:xfrm>
          <a:prstGeom prst="rect">
            <a:avLst/>
          </a:prstGeom>
        </p:spPr>
      </p:pic>
    </p:spTree>
    <p:extLst>
      <p:ext uri="{BB962C8B-B14F-4D97-AF65-F5344CB8AC3E}">
        <p14:creationId xmlns:p14="http://schemas.microsoft.com/office/powerpoint/2010/main" val="19383828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3</a:t>
            </a:r>
            <a:r>
              <a:rPr lang="ko-KR" altLang="en-US" dirty="0" smtClean="0"/>
              <a:t> </a:t>
            </a:r>
            <a:r>
              <a:rPr lang="en-US" altLang="ko-KR" dirty="0" smtClean="0"/>
              <a:t>Lessons from Netflix on Cloud</a:t>
            </a:r>
            <a:endParaRPr lang="en-US" dirty="0"/>
          </a:p>
        </p:txBody>
      </p:sp>
      <p:sp>
        <p:nvSpPr>
          <p:cNvPr id="3" name="Content Placeholder 2"/>
          <p:cNvSpPr>
            <a:spLocks noGrp="1"/>
          </p:cNvSpPr>
          <p:nvPr>
            <p:ph sz="quarter" idx="10"/>
          </p:nvPr>
        </p:nvSpPr>
        <p:spPr/>
        <p:txBody>
          <a:bodyPr/>
          <a:lstStyle/>
          <a:p>
            <a:r>
              <a:rPr lang="en-US" dirty="0" smtClean="0"/>
              <a:t>Create micro-service</a:t>
            </a:r>
          </a:p>
          <a:p>
            <a:r>
              <a:rPr lang="en-US" dirty="0" smtClean="0"/>
              <a:t>Build in redundancy </a:t>
            </a:r>
          </a:p>
          <a:p>
            <a:r>
              <a:rPr lang="en-US" dirty="0" smtClean="0"/>
              <a:t>Be resilient</a:t>
            </a:r>
            <a:endParaRPr lang="en-US" dirty="0"/>
          </a:p>
        </p:txBody>
      </p:sp>
      <p:sp>
        <p:nvSpPr>
          <p:cNvPr id="4" name="Rectangle 3"/>
          <p:cNvSpPr/>
          <p:nvPr/>
        </p:nvSpPr>
        <p:spPr>
          <a:xfrm>
            <a:off x="-90717" y="4409398"/>
            <a:ext cx="9234717" cy="276999"/>
          </a:xfrm>
          <a:prstGeom prst="rect">
            <a:avLst/>
          </a:prstGeom>
        </p:spPr>
        <p:txBody>
          <a:bodyPr wrap="square">
            <a:spAutoFit/>
          </a:bodyPr>
          <a:lstStyle/>
          <a:p>
            <a:pPr algn="r"/>
            <a:r>
              <a:rPr lang="en-US" sz="1200" dirty="0"/>
              <a:t>http://</a:t>
            </a:r>
            <a:r>
              <a:rPr lang="en-US" sz="1200" dirty="0" err="1"/>
              <a:t>www.networkworld.com</a:t>
            </a:r>
            <a:r>
              <a:rPr lang="en-US" sz="1200" dirty="0"/>
              <a:t>/article/2170675/cloud-computing/three-lessons-from-</a:t>
            </a:r>
            <a:r>
              <a:rPr lang="en-US" sz="1200" dirty="0" err="1"/>
              <a:t>netflix</a:t>
            </a:r>
            <a:r>
              <a:rPr lang="en-US" sz="1200" dirty="0"/>
              <a:t>-on-how-to-live-in-the-</a:t>
            </a:r>
            <a:r>
              <a:rPr lang="en-US" sz="1200" dirty="0" err="1"/>
              <a:t>cloud.html</a:t>
            </a:r>
            <a:endParaRPr lang="en-US" sz="1200" dirty="0"/>
          </a:p>
        </p:txBody>
      </p:sp>
    </p:spTree>
    <p:extLst>
      <p:ext uri="{BB962C8B-B14F-4D97-AF65-F5344CB8AC3E}">
        <p14:creationId xmlns:p14="http://schemas.microsoft.com/office/powerpoint/2010/main" val="12761555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It’s not only about Netflix </a:t>
            </a:r>
            <a:endParaRPr lang="en-US" dirty="0"/>
          </a:p>
        </p:txBody>
      </p:sp>
      <p:sp>
        <p:nvSpPr>
          <p:cNvPr id="3" name="Content Placeholder 2"/>
          <p:cNvSpPr>
            <a:spLocks noGrp="1"/>
          </p:cNvSpPr>
          <p:nvPr>
            <p:ph sz="quarter" idx="10"/>
          </p:nvPr>
        </p:nvSpPr>
        <p:spPr>
          <a:xfrm>
            <a:off x="463655" y="1074738"/>
            <a:ext cx="7902390" cy="3016793"/>
          </a:xfrm>
        </p:spPr>
        <p:txBody>
          <a:bodyPr/>
          <a:lstStyle/>
          <a:p>
            <a:pPr marL="0" indent="0">
              <a:buNone/>
            </a:pPr>
            <a:r>
              <a:rPr lang="en-US" dirty="0" smtClean="0"/>
              <a:t>Amazon </a:t>
            </a:r>
          </a:p>
          <a:p>
            <a:pPr marL="0" indent="0">
              <a:buNone/>
            </a:pPr>
            <a:r>
              <a:rPr lang="en-US" sz="1800" dirty="0">
                <a:hlinkClick r:id="rId2"/>
              </a:rPr>
              <a:t>http://highscalability.com/blog/2007/9/18/amazon-</a:t>
            </a:r>
            <a:r>
              <a:rPr lang="en-US" sz="1800" dirty="0" smtClean="0">
                <a:hlinkClick r:id="rId2"/>
              </a:rPr>
              <a:t>architecture.html</a:t>
            </a:r>
            <a:endParaRPr lang="en-US" sz="1800" dirty="0" smtClean="0"/>
          </a:p>
          <a:p>
            <a:pPr marL="0" indent="0">
              <a:buNone/>
            </a:pPr>
            <a:r>
              <a:rPr lang="en-US" dirty="0" smtClean="0"/>
              <a:t>eBay</a:t>
            </a:r>
          </a:p>
          <a:p>
            <a:pPr marL="0" indent="0">
              <a:buNone/>
            </a:pPr>
            <a:r>
              <a:rPr lang="en-US" sz="1800" dirty="0">
                <a:hlinkClick r:id="rId3"/>
              </a:rPr>
              <a:t>http://www.addsimplicity.com/downloads/eBaySDForum2006-11-29.</a:t>
            </a:r>
            <a:r>
              <a:rPr lang="en-US" sz="1800" dirty="0" smtClean="0">
                <a:hlinkClick r:id="rId3"/>
              </a:rPr>
              <a:t>pdf</a:t>
            </a:r>
            <a:r>
              <a:rPr lang="en-US" sz="1800" dirty="0" smtClean="0"/>
              <a:t> </a:t>
            </a:r>
          </a:p>
          <a:p>
            <a:pPr marL="0" indent="0">
              <a:buNone/>
            </a:pPr>
            <a:r>
              <a:rPr lang="en-US" dirty="0" smtClean="0"/>
              <a:t>Netflix </a:t>
            </a:r>
          </a:p>
          <a:p>
            <a:pPr marL="0" indent="0">
              <a:buNone/>
            </a:pPr>
            <a:r>
              <a:rPr lang="en-US" sz="1800" dirty="0">
                <a:hlinkClick r:id="rId4"/>
              </a:rPr>
              <a:t>http://techblog.netflix.com</a:t>
            </a:r>
            <a:r>
              <a:rPr lang="en-US" sz="1800" dirty="0" smtClean="0">
                <a:hlinkClick r:id="rId4"/>
              </a:rPr>
              <a:t>/</a:t>
            </a:r>
            <a:endParaRPr lang="en-US" sz="1800" dirty="0" smtClean="0"/>
          </a:p>
          <a:p>
            <a:pPr marL="0" indent="0">
              <a:buNone/>
            </a:pPr>
            <a:endParaRPr lang="en-US" sz="1800" dirty="0"/>
          </a:p>
        </p:txBody>
      </p:sp>
    </p:spTree>
    <p:extLst>
      <p:ext uri="{BB962C8B-B14F-4D97-AF65-F5344CB8AC3E}">
        <p14:creationId xmlns:p14="http://schemas.microsoft.com/office/powerpoint/2010/main" val="402496013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sted-image.png"/>
          <p:cNvPicPr/>
          <p:nvPr/>
        </p:nvPicPr>
        <p:blipFill>
          <a:blip r:embed="rId2">
            <a:extLst/>
          </a:blip>
          <a:stretch>
            <a:fillRect/>
          </a:stretch>
        </p:blipFill>
        <p:spPr>
          <a:xfrm>
            <a:off x="324728" y="111144"/>
            <a:ext cx="8469144" cy="4408193"/>
          </a:xfrm>
          <a:prstGeom prst="rect">
            <a:avLst/>
          </a:prstGeom>
          <a:ln w="12700">
            <a:miter lim="400000"/>
          </a:ln>
        </p:spPr>
      </p:pic>
      <p:sp>
        <p:nvSpPr>
          <p:cNvPr id="5" name="Shape 610"/>
          <p:cNvSpPr/>
          <p:nvPr/>
        </p:nvSpPr>
        <p:spPr>
          <a:xfrm>
            <a:off x="337428" y="123844"/>
            <a:ext cx="1668512" cy="2987921"/>
          </a:xfrm>
          <a:prstGeom prst="roundRect">
            <a:avLst>
              <a:gd name="adj" fmla="val 4000"/>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6" name="Shape 611"/>
          <p:cNvSpPr/>
          <p:nvPr/>
        </p:nvSpPr>
        <p:spPr>
          <a:xfrm>
            <a:off x="379413" y="3149864"/>
            <a:ext cx="4179888" cy="1369472"/>
          </a:xfrm>
          <a:prstGeom prst="roundRect">
            <a:avLst>
              <a:gd name="adj" fmla="val 4873"/>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7" name="Shape 612"/>
          <p:cNvSpPr/>
          <p:nvPr/>
        </p:nvSpPr>
        <p:spPr>
          <a:xfrm>
            <a:off x="7068078" y="374127"/>
            <a:ext cx="1669659" cy="2131155"/>
          </a:xfrm>
          <a:prstGeom prst="roundRect">
            <a:avLst>
              <a:gd name="adj" fmla="val 3997"/>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8" name="Shape 613"/>
          <p:cNvSpPr/>
          <p:nvPr/>
        </p:nvSpPr>
        <p:spPr>
          <a:xfrm>
            <a:off x="2172101" y="678267"/>
            <a:ext cx="2249488" cy="888738"/>
          </a:xfrm>
          <a:prstGeom prst="roundRect">
            <a:avLst>
              <a:gd name="adj" fmla="val 5306"/>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9" name="Shape 614"/>
          <p:cNvSpPr/>
          <p:nvPr/>
        </p:nvSpPr>
        <p:spPr>
          <a:xfrm>
            <a:off x="2172101" y="441389"/>
            <a:ext cx="1551545" cy="155831"/>
          </a:xfrm>
          <a:prstGeom prst="roundRect">
            <a:avLst>
              <a:gd name="adj" fmla="val 42829"/>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10" name="Shape 615"/>
          <p:cNvSpPr/>
          <p:nvPr/>
        </p:nvSpPr>
        <p:spPr>
          <a:xfrm>
            <a:off x="7149041" y="2884814"/>
            <a:ext cx="1520067" cy="268293"/>
          </a:xfrm>
          <a:prstGeom prst="roundRect">
            <a:avLst>
              <a:gd name="adj" fmla="val 10552"/>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11" name="Shape 616"/>
          <p:cNvSpPr/>
          <p:nvPr/>
        </p:nvSpPr>
        <p:spPr>
          <a:xfrm>
            <a:off x="2138067" y="1621499"/>
            <a:ext cx="4049184" cy="1410514"/>
          </a:xfrm>
          <a:prstGeom prst="roundRect">
            <a:avLst>
              <a:gd name="adj" fmla="val 4732"/>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12" name="Shape 617"/>
          <p:cNvSpPr/>
          <p:nvPr/>
        </p:nvSpPr>
        <p:spPr>
          <a:xfrm>
            <a:off x="7147910" y="2545055"/>
            <a:ext cx="1520067" cy="268293"/>
          </a:xfrm>
          <a:prstGeom prst="roundRect">
            <a:avLst>
              <a:gd name="adj" fmla="val 10552"/>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13" name="Shape 618"/>
          <p:cNvSpPr/>
          <p:nvPr/>
        </p:nvSpPr>
        <p:spPr>
          <a:xfrm>
            <a:off x="7390907" y="90317"/>
            <a:ext cx="1050305" cy="242802"/>
          </a:xfrm>
          <a:prstGeom prst="roundRect">
            <a:avLst>
              <a:gd name="adj" fmla="val 11660"/>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14" name="Shape 619"/>
          <p:cNvSpPr/>
          <p:nvPr/>
        </p:nvSpPr>
        <p:spPr>
          <a:xfrm>
            <a:off x="7129606" y="833606"/>
            <a:ext cx="1520067" cy="363103"/>
          </a:xfrm>
          <a:prstGeom prst="roundRect">
            <a:avLst>
              <a:gd name="adj" fmla="val 7797"/>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15" name="Shape 620"/>
          <p:cNvSpPr/>
          <p:nvPr/>
        </p:nvSpPr>
        <p:spPr>
          <a:xfrm>
            <a:off x="7137628" y="1738537"/>
            <a:ext cx="1520067" cy="363104"/>
          </a:xfrm>
          <a:prstGeom prst="roundRect">
            <a:avLst>
              <a:gd name="adj" fmla="val 7797"/>
            </a:avLst>
          </a:prstGeom>
          <a:ln w="25400">
            <a:solidFill>
              <a:srgbClr val="33928A"/>
            </a:solidFill>
            <a:round/>
          </a:ln>
        </p:spPr>
        <p:txBody>
          <a:bodyPr lIns="45719" rIns="45719" anchor="ctr"/>
          <a:lstStyle/>
          <a:p>
            <a:pPr lvl="0">
              <a:defRPr>
                <a:latin typeface="Arial"/>
                <a:ea typeface="Arial"/>
                <a:cs typeface="Arial"/>
                <a:sym typeface="Arial"/>
              </a:defRPr>
            </a:pPr>
            <a:endParaRPr/>
          </a:p>
        </p:txBody>
      </p:sp>
      <p:sp>
        <p:nvSpPr>
          <p:cNvPr id="16" name="Shape 621"/>
          <p:cNvSpPr/>
          <p:nvPr/>
        </p:nvSpPr>
        <p:spPr>
          <a:xfrm>
            <a:off x="4932650" y="3549588"/>
            <a:ext cx="2818536" cy="408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Medium"/>
                <a:ea typeface="Avenir Next Medium"/>
                <a:cs typeface="Avenir Next Medium"/>
                <a:sym typeface="Avenir Next Medium"/>
              </a:defRPr>
            </a:lvl1pPr>
          </a:lstStyle>
          <a:p>
            <a:pPr lvl="0">
              <a:defRPr>
                <a:solidFill>
                  <a:srgbClr val="000000"/>
                </a:solidFill>
                <a:uFillTx/>
              </a:defRPr>
            </a:pPr>
            <a:r>
              <a:rPr>
                <a:solidFill>
                  <a:srgbClr val="4D4D4D"/>
                </a:solidFill>
                <a:uFill>
                  <a:solidFill>
                    <a:srgbClr val="4D4D4D"/>
                  </a:solidFill>
                </a:uFill>
              </a:rPr>
              <a:t>How many microservices?</a:t>
            </a:r>
          </a:p>
        </p:txBody>
      </p:sp>
      <p:sp>
        <p:nvSpPr>
          <p:cNvPr id="17" name="Shape 622"/>
          <p:cNvSpPr/>
          <p:nvPr/>
        </p:nvSpPr>
        <p:spPr>
          <a:xfrm>
            <a:off x="5875320" y="3924825"/>
            <a:ext cx="992936" cy="40893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latin typeface="Avenir Next Heavy"/>
                <a:ea typeface="Avenir Next Heavy"/>
                <a:cs typeface="Avenir Next Heavy"/>
                <a:sym typeface="Avenir Next Heavy"/>
              </a:defRPr>
            </a:lvl1pPr>
          </a:lstStyle>
          <a:p>
            <a:pPr lvl="0">
              <a:defRPr>
                <a:solidFill>
                  <a:srgbClr val="000000"/>
                </a:solidFill>
                <a:uFillTx/>
              </a:defRPr>
            </a:pPr>
            <a:r>
              <a:rPr>
                <a:solidFill>
                  <a:srgbClr val="4D4D4D"/>
                </a:solidFill>
                <a:uFill>
                  <a:solidFill>
                    <a:srgbClr val="4D4D4D"/>
                  </a:solidFill>
                </a:uFill>
              </a:rPr>
              <a:t>ELEVEN</a:t>
            </a:r>
          </a:p>
        </p:txBody>
      </p:sp>
      <p:pic>
        <p:nvPicPr>
          <p:cNvPr id="18" name="pasted-image.pdf"/>
          <p:cNvPicPr/>
          <p:nvPr/>
        </p:nvPicPr>
        <p:blipFill>
          <a:blip r:embed="rId3">
            <a:extLst/>
          </a:blip>
          <a:stretch>
            <a:fillRect/>
          </a:stretch>
        </p:blipFill>
        <p:spPr>
          <a:xfrm>
            <a:off x="8102194" y="3631530"/>
            <a:ext cx="952501" cy="825501"/>
          </a:xfrm>
          <a:prstGeom prst="rect">
            <a:avLst/>
          </a:prstGeom>
          <a:ln w="12700">
            <a:miter lim="400000"/>
          </a:ln>
        </p:spPr>
      </p:pic>
    </p:spTree>
    <p:extLst>
      <p:ext uri="{BB962C8B-B14F-4D97-AF65-F5344CB8AC3E}">
        <p14:creationId xmlns:p14="http://schemas.microsoft.com/office/powerpoint/2010/main" val="155536582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p:tmAbs val="0"/>
                                  </p:iterate>
                                  <p:childTnLst>
                                    <p:set>
                                      <p:cBhvr>
                                        <p:cTn id="6" fill="hold"/>
                                        <p:tgtEl>
                                          <p:spTgt spid="16"/>
                                        </p:tgtEl>
                                        <p:attrNameLst>
                                          <p:attrName>style.visibility</p:attrName>
                                        </p:attrNameLst>
                                      </p:cBhvr>
                                      <p:to>
                                        <p:strVal val="visible"/>
                                      </p:to>
                                    </p:set>
                                    <p:animEffect transition="in" filter="fade">
                                      <p:cBhvr>
                                        <p:cTn id="7" dur="1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iterate>
                                    <p:tmAbs val="0"/>
                                  </p:iterate>
                                  <p:childTnLst>
                                    <p:set>
                                      <p:cBhvr>
                                        <p:cTn id="11" fill="hold"/>
                                        <p:tgtEl>
                                          <p:spTgt spid="13"/>
                                        </p:tgtEl>
                                        <p:attrNameLst>
                                          <p:attrName>style.visibility</p:attrName>
                                        </p:attrNameLst>
                                      </p:cBhvr>
                                      <p:to>
                                        <p:strVal val="visible"/>
                                      </p:to>
                                    </p:set>
                                    <p:animEffect transition="in" filter="dissolve">
                                      <p:cBhvr>
                                        <p:cTn id="12" dur="1000"/>
                                        <p:tgtEl>
                                          <p:spTgt spid="13"/>
                                        </p:tgtEl>
                                      </p:cBhvr>
                                    </p:animEffect>
                                  </p:childTnLst>
                                </p:cTn>
                              </p:par>
                            </p:childTnLst>
                          </p:cTn>
                        </p:par>
                        <p:par>
                          <p:cTn id="13" fill="hold">
                            <p:stCondLst>
                              <p:cond delay="1000"/>
                            </p:stCondLst>
                            <p:childTnLst>
                              <p:par>
                                <p:cTn id="14" presetID="9" presetClass="entr" presetSubtype="0" fill="hold" grpId="0" nodeType="afterEffect">
                                  <p:stCondLst>
                                    <p:cond delay="0"/>
                                  </p:stCondLst>
                                  <p:iterate>
                                    <p:tmAbs val="0"/>
                                  </p:iterate>
                                  <p:childTnLst>
                                    <p:set>
                                      <p:cBhvr>
                                        <p:cTn id="15" fill="hold"/>
                                        <p:tgtEl>
                                          <p:spTgt spid="5"/>
                                        </p:tgtEl>
                                        <p:attrNameLst>
                                          <p:attrName>style.visibility</p:attrName>
                                        </p:attrNameLst>
                                      </p:cBhvr>
                                      <p:to>
                                        <p:strVal val="visible"/>
                                      </p:to>
                                    </p:set>
                                    <p:animEffect transition="in" filter="dissolve">
                                      <p:cBhvr>
                                        <p:cTn id="16" dur="1000"/>
                                        <p:tgtEl>
                                          <p:spTgt spid="5"/>
                                        </p:tgtEl>
                                      </p:cBhvr>
                                    </p:animEffect>
                                  </p:childTnLst>
                                </p:cTn>
                              </p:par>
                            </p:childTnLst>
                          </p:cTn>
                        </p:par>
                        <p:par>
                          <p:cTn id="17" fill="hold">
                            <p:stCondLst>
                              <p:cond delay="2000"/>
                            </p:stCondLst>
                            <p:childTnLst>
                              <p:par>
                                <p:cTn id="18" presetID="9" presetClass="entr" presetSubtype="0" fill="hold" grpId="0" nodeType="afterEffect">
                                  <p:stCondLst>
                                    <p:cond delay="0"/>
                                  </p:stCondLst>
                                  <p:iterate>
                                    <p:tmAbs val="0"/>
                                  </p:iterate>
                                  <p:childTnLst>
                                    <p:set>
                                      <p:cBhvr>
                                        <p:cTn id="19" fill="hold"/>
                                        <p:tgtEl>
                                          <p:spTgt spid="7"/>
                                        </p:tgtEl>
                                        <p:attrNameLst>
                                          <p:attrName>style.visibility</p:attrName>
                                        </p:attrNameLst>
                                      </p:cBhvr>
                                      <p:to>
                                        <p:strVal val="visible"/>
                                      </p:to>
                                    </p:set>
                                    <p:animEffect transition="in" filter="dissolve">
                                      <p:cBhvr>
                                        <p:cTn id="20" dur="1000"/>
                                        <p:tgtEl>
                                          <p:spTgt spid="7"/>
                                        </p:tgtEl>
                                      </p:cBhvr>
                                    </p:animEffect>
                                  </p:childTnLst>
                                </p:cTn>
                              </p:par>
                            </p:childTnLst>
                          </p:cTn>
                        </p:par>
                        <p:par>
                          <p:cTn id="21" fill="hold">
                            <p:stCondLst>
                              <p:cond delay="3000"/>
                            </p:stCondLst>
                            <p:childTnLst>
                              <p:par>
                                <p:cTn id="22" presetID="9" presetClass="entr" presetSubtype="0" fill="hold" grpId="0" nodeType="afterEffect">
                                  <p:stCondLst>
                                    <p:cond delay="0"/>
                                  </p:stCondLst>
                                  <p:iterate>
                                    <p:tmAbs val="0"/>
                                  </p:iterate>
                                  <p:childTnLst>
                                    <p:set>
                                      <p:cBhvr>
                                        <p:cTn id="23" fill="hold"/>
                                        <p:tgtEl>
                                          <p:spTgt spid="9"/>
                                        </p:tgtEl>
                                        <p:attrNameLst>
                                          <p:attrName>style.visibility</p:attrName>
                                        </p:attrNameLst>
                                      </p:cBhvr>
                                      <p:to>
                                        <p:strVal val="visible"/>
                                      </p:to>
                                    </p:set>
                                    <p:animEffect transition="in" filter="dissolve">
                                      <p:cBhvr>
                                        <p:cTn id="24" dur="1000"/>
                                        <p:tgtEl>
                                          <p:spTgt spid="9"/>
                                        </p:tgtEl>
                                      </p:cBhvr>
                                    </p:animEffect>
                                  </p:childTnLst>
                                </p:cTn>
                              </p:par>
                            </p:childTnLst>
                          </p:cTn>
                        </p:par>
                        <p:par>
                          <p:cTn id="25" fill="hold">
                            <p:stCondLst>
                              <p:cond delay="4000"/>
                            </p:stCondLst>
                            <p:childTnLst>
                              <p:par>
                                <p:cTn id="26" presetID="9" presetClass="entr" presetSubtype="0" fill="hold" grpId="0" nodeType="afterEffect">
                                  <p:stCondLst>
                                    <p:cond delay="0"/>
                                  </p:stCondLst>
                                  <p:iterate>
                                    <p:tmAbs val="0"/>
                                  </p:iterate>
                                  <p:childTnLst>
                                    <p:set>
                                      <p:cBhvr>
                                        <p:cTn id="27" fill="hold"/>
                                        <p:tgtEl>
                                          <p:spTgt spid="8"/>
                                        </p:tgtEl>
                                        <p:attrNameLst>
                                          <p:attrName>style.visibility</p:attrName>
                                        </p:attrNameLst>
                                      </p:cBhvr>
                                      <p:to>
                                        <p:strVal val="visible"/>
                                      </p:to>
                                    </p:set>
                                    <p:animEffect transition="in" filter="dissolve">
                                      <p:cBhvr>
                                        <p:cTn id="28" dur="1000"/>
                                        <p:tgtEl>
                                          <p:spTgt spid="8"/>
                                        </p:tgtEl>
                                      </p:cBhvr>
                                    </p:animEffect>
                                  </p:childTnLst>
                                </p:cTn>
                              </p:par>
                            </p:childTnLst>
                          </p:cTn>
                        </p:par>
                        <p:par>
                          <p:cTn id="29" fill="hold">
                            <p:stCondLst>
                              <p:cond delay="5000"/>
                            </p:stCondLst>
                            <p:childTnLst>
                              <p:par>
                                <p:cTn id="30" presetID="9" presetClass="entr" presetSubtype="0" fill="hold" grpId="0" nodeType="afterEffect">
                                  <p:stCondLst>
                                    <p:cond delay="0"/>
                                  </p:stCondLst>
                                  <p:iterate>
                                    <p:tmAbs val="0"/>
                                  </p:iterate>
                                  <p:childTnLst>
                                    <p:set>
                                      <p:cBhvr>
                                        <p:cTn id="31" fill="hold"/>
                                        <p:tgtEl>
                                          <p:spTgt spid="14"/>
                                        </p:tgtEl>
                                        <p:attrNameLst>
                                          <p:attrName>style.visibility</p:attrName>
                                        </p:attrNameLst>
                                      </p:cBhvr>
                                      <p:to>
                                        <p:strVal val="visible"/>
                                      </p:to>
                                    </p:set>
                                    <p:animEffect transition="in" filter="dissolve">
                                      <p:cBhvr>
                                        <p:cTn id="32" dur="1000"/>
                                        <p:tgtEl>
                                          <p:spTgt spid="14"/>
                                        </p:tgtEl>
                                      </p:cBhvr>
                                    </p:animEffect>
                                  </p:childTnLst>
                                </p:cTn>
                              </p:par>
                            </p:childTnLst>
                          </p:cTn>
                        </p:par>
                        <p:par>
                          <p:cTn id="33" fill="hold">
                            <p:stCondLst>
                              <p:cond delay="6000"/>
                            </p:stCondLst>
                            <p:childTnLst>
                              <p:par>
                                <p:cTn id="34" presetID="9" presetClass="entr" presetSubtype="0" fill="hold" grpId="0" nodeType="afterEffect">
                                  <p:stCondLst>
                                    <p:cond delay="0"/>
                                  </p:stCondLst>
                                  <p:iterate>
                                    <p:tmAbs val="0"/>
                                  </p:iterate>
                                  <p:childTnLst>
                                    <p:set>
                                      <p:cBhvr>
                                        <p:cTn id="35" fill="hold"/>
                                        <p:tgtEl>
                                          <p:spTgt spid="11"/>
                                        </p:tgtEl>
                                        <p:attrNameLst>
                                          <p:attrName>style.visibility</p:attrName>
                                        </p:attrNameLst>
                                      </p:cBhvr>
                                      <p:to>
                                        <p:strVal val="visible"/>
                                      </p:to>
                                    </p:set>
                                    <p:animEffect transition="in" filter="dissolve">
                                      <p:cBhvr>
                                        <p:cTn id="36" dur="1000"/>
                                        <p:tgtEl>
                                          <p:spTgt spid="11"/>
                                        </p:tgtEl>
                                      </p:cBhvr>
                                    </p:animEffect>
                                  </p:childTnLst>
                                </p:cTn>
                              </p:par>
                            </p:childTnLst>
                          </p:cTn>
                        </p:par>
                        <p:par>
                          <p:cTn id="37" fill="hold">
                            <p:stCondLst>
                              <p:cond delay="7000"/>
                            </p:stCondLst>
                            <p:childTnLst>
                              <p:par>
                                <p:cTn id="38" presetID="9" presetClass="entr" presetSubtype="0" fill="hold" grpId="0" nodeType="afterEffect">
                                  <p:stCondLst>
                                    <p:cond delay="0"/>
                                  </p:stCondLst>
                                  <p:iterate>
                                    <p:tmAbs val="0"/>
                                  </p:iterate>
                                  <p:childTnLst>
                                    <p:set>
                                      <p:cBhvr>
                                        <p:cTn id="39" fill="hold"/>
                                        <p:tgtEl>
                                          <p:spTgt spid="15"/>
                                        </p:tgtEl>
                                        <p:attrNameLst>
                                          <p:attrName>style.visibility</p:attrName>
                                        </p:attrNameLst>
                                      </p:cBhvr>
                                      <p:to>
                                        <p:strVal val="visible"/>
                                      </p:to>
                                    </p:set>
                                    <p:animEffect transition="in" filter="dissolve">
                                      <p:cBhvr>
                                        <p:cTn id="40" dur="1000"/>
                                        <p:tgtEl>
                                          <p:spTgt spid="15"/>
                                        </p:tgtEl>
                                      </p:cBhvr>
                                    </p:animEffect>
                                  </p:childTnLst>
                                </p:cTn>
                              </p:par>
                            </p:childTnLst>
                          </p:cTn>
                        </p:par>
                        <p:par>
                          <p:cTn id="41" fill="hold">
                            <p:stCondLst>
                              <p:cond delay="8000"/>
                            </p:stCondLst>
                            <p:childTnLst>
                              <p:par>
                                <p:cTn id="42" presetID="9" presetClass="entr" presetSubtype="0" fill="hold" grpId="0" nodeType="afterEffect">
                                  <p:stCondLst>
                                    <p:cond delay="0"/>
                                  </p:stCondLst>
                                  <p:iterate>
                                    <p:tmAbs val="0"/>
                                  </p:iterate>
                                  <p:childTnLst>
                                    <p:set>
                                      <p:cBhvr>
                                        <p:cTn id="43" fill="hold"/>
                                        <p:tgtEl>
                                          <p:spTgt spid="12"/>
                                        </p:tgtEl>
                                        <p:attrNameLst>
                                          <p:attrName>style.visibility</p:attrName>
                                        </p:attrNameLst>
                                      </p:cBhvr>
                                      <p:to>
                                        <p:strVal val="visible"/>
                                      </p:to>
                                    </p:set>
                                    <p:animEffect transition="in" filter="dissolve">
                                      <p:cBhvr>
                                        <p:cTn id="44" dur="1000"/>
                                        <p:tgtEl>
                                          <p:spTgt spid="12"/>
                                        </p:tgtEl>
                                      </p:cBhvr>
                                    </p:animEffect>
                                  </p:childTnLst>
                                </p:cTn>
                              </p:par>
                            </p:childTnLst>
                          </p:cTn>
                        </p:par>
                        <p:par>
                          <p:cTn id="45" fill="hold">
                            <p:stCondLst>
                              <p:cond delay="9000"/>
                            </p:stCondLst>
                            <p:childTnLst>
                              <p:par>
                                <p:cTn id="46" presetID="9" presetClass="entr" presetSubtype="0" fill="hold" grpId="0" nodeType="afterEffect">
                                  <p:stCondLst>
                                    <p:cond delay="0"/>
                                  </p:stCondLst>
                                  <p:iterate>
                                    <p:tmAbs val="0"/>
                                  </p:iterate>
                                  <p:childTnLst>
                                    <p:set>
                                      <p:cBhvr>
                                        <p:cTn id="47" fill="hold"/>
                                        <p:tgtEl>
                                          <p:spTgt spid="10"/>
                                        </p:tgtEl>
                                        <p:attrNameLst>
                                          <p:attrName>style.visibility</p:attrName>
                                        </p:attrNameLst>
                                      </p:cBhvr>
                                      <p:to>
                                        <p:strVal val="visible"/>
                                      </p:to>
                                    </p:set>
                                    <p:animEffect transition="in" filter="dissolve">
                                      <p:cBhvr>
                                        <p:cTn id="48" dur="1000"/>
                                        <p:tgtEl>
                                          <p:spTgt spid="10"/>
                                        </p:tgtEl>
                                      </p:cBhvr>
                                    </p:animEffect>
                                  </p:childTnLst>
                                </p:cTn>
                              </p:par>
                            </p:childTnLst>
                          </p:cTn>
                        </p:par>
                        <p:par>
                          <p:cTn id="49" fill="hold">
                            <p:stCondLst>
                              <p:cond delay="10000"/>
                            </p:stCondLst>
                            <p:childTnLst>
                              <p:par>
                                <p:cTn id="50" presetID="9" presetClass="entr" presetSubtype="0" fill="hold" grpId="0" nodeType="afterEffect">
                                  <p:stCondLst>
                                    <p:cond delay="0"/>
                                  </p:stCondLst>
                                  <p:iterate>
                                    <p:tmAbs val="0"/>
                                  </p:iterate>
                                  <p:childTnLst>
                                    <p:set>
                                      <p:cBhvr>
                                        <p:cTn id="51" fill="hold"/>
                                        <p:tgtEl>
                                          <p:spTgt spid="6"/>
                                        </p:tgtEl>
                                        <p:attrNameLst>
                                          <p:attrName>style.visibility</p:attrName>
                                        </p:attrNameLst>
                                      </p:cBhvr>
                                      <p:to>
                                        <p:strVal val="visible"/>
                                      </p:to>
                                    </p:set>
                                    <p:animEffect transition="in" filter="dissolve">
                                      <p:cBhvr>
                                        <p:cTn id="52" dur="1000"/>
                                        <p:tgtEl>
                                          <p:spTgt spid="6"/>
                                        </p:tgtEl>
                                      </p:cBhvr>
                                    </p:animEffect>
                                  </p:childTnLst>
                                </p:cTn>
                              </p:par>
                            </p:childTnLst>
                          </p:cTn>
                        </p:par>
                        <p:par>
                          <p:cTn id="53" fill="hold">
                            <p:stCondLst>
                              <p:cond delay="11000"/>
                            </p:stCondLst>
                            <p:childTnLst>
                              <p:par>
                                <p:cTn id="54" presetID="9" presetClass="entr" presetSubtype="0" fill="hold" grpId="0" nodeType="afterEffect">
                                  <p:stCondLst>
                                    <p:cond delay="0"/>
                                  </p:stCondLst>
                                  <p:iterate>
                                    <p:tmAbs val="0"/>
                                  </p:iterate>
                                  <p:childTnLst>
                                    <p:set>
                                      <p:cBhvr>
                                        <p:cTn id="55" fill="hold"/>
                                        <p:tgtEl>
                                          <p:spTgt spid="17"/>
                                        </p:tgtEl>
                                        <p:attrNameLst>
                                          <p:attrName>style.visibility</p:attrName>
                                        </p:attrNameLst>
                                      </p:cBhvr>
                                      <p:to>
                                        <p:strVal val="visible"/>
                                      </p:to>
                                    </p:set>
                                    <p:animEffect transition="in" filter="dissolve">
                                      <p:cBhvr>
                                        <p:cTn id="56"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P spid="6" grpId="0" animBg="1" advAuto="0"/>
      <p:bldP spid="7" grpId="0" animBg="1" advAuto="0"/>
      <p:bldP spid="8" grpId="0" animBg="1" advAuto="0"/>
      <p:bldP spid="9" grpId="0" animBg="1" advAuto="0"/>
      <p:bldP spid="10" grpId="0" animBg="1" advAuto="0"/>
      <p:bldP spid="11" grpId="0" animBg="1" advAuto="0"/>
      <p:bldP spid="12" grpId="0" animBg="1" advAuto="0"/>
      <p:bldP spid="13" grpId="0" animBg="1" advAuto="0"/>
      <p:bldP spid="14" grpId="0" animBg="1" advAuto="0"/>
      <p:bldP spid="15" grpId="0" animBg="1" advAuto="0"/>
      <p:bldP spid="16" grpId="0" animBg="1" advAuto="0"/>
      <p:bldP spid="17" grpId="0"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5-07-19 at 7.4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697" y="315643"/>
            <a:ext cx="5922212" cy="4165208"/>
          </a:xfrm>
          <a:prstGeom prst="rect">
            <a:avLst/>
          </a:prstGeom>
        </p:spPr>
      </p:pic>
    </p:spTree>
    <p:extLst>
      <p:ext uri="{BB962C8B-B14F-4D97-AF65-F5344CB8AC3E}">
        <p14:creationId xmlns:p14="http://schemas.microsoft.com/office/powerpoint/2010/main" val="22222394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F.jpg"/>
          <p:cNvPicPr/>
          <p:nvPr/>
        </p:nvPicPr>
        <p:blipFill rotWithShape="1">
          <a:blip r:embed="rId3">
            <a:extLst/>
          </a:blip>
          <a:srcRect l="503" r="159" b="25500"/>
          <a:stretch/>
        </p:blipFill>
        <p:spPr>
          <a:xfrm>
            <a:off x="0" y="0"/>
            <a:ext cx="9144000" cy="5143500"/>
          </a:xfrm>
          <a:prstGeom prst="rect">
            <a:avLst/>
          </a:prstGeom>
          <a:ln w="12700">
            <a:miter lim="400000"/>
          </a:ln>
        </p:spPr>
      </p:pic>
      <p:sp>
        <p:nvSpPr>
          <p:cNvPr id="9" name="Rectangle 8"/>
          <p:cNvSpPr/>
          <p:nvPr/>
        </p:nvSpPr>
        <p:spPr>
          <a:xfrm>
            <a:off x="0" y="0"/>
            <a:ext cx="9144000" cy="5143500"/>
          </a:xfrm>
          <a:prstGeom prst="rect">
            <a:avLst/>
          </a:prstGeom>
          <a:solidFill>
            <a:srgbClr val="182730">
              <a:alpha val="79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91104" y="2126463"/>
            <a:ext cx="8539274" cy="677108"/>
          </a:xfrm>
          <a:prstGeom prst="rect">
            <a:avLst/>
          </a:prstGeom>
          <a:noFill/>
        </p:spPr>
        <p:txBody>
          <a:bodyPr wrap="square" rtlCol="0">
            <a:spAutoFit/>
          </a:bodyPr>
          <a:lstStyle/>
          <a:p>
            <a:pPr algn="ctr"/>
            <a:r>
              <a:rPr lang="en-US" sz="3800" b="1" dirty="0" smtClean="0">
                <a:solidFill>
                  <a:schemeClr val="bg1"/>
                </a:solidFill>
              </a:rPr>
              <a:t>Cloud Native</a:t>
            </a:r>
          </a:p>
        </p:txBody>
      </p:sp>
    </p:spTree>
    <p:extLst>
      <p:ext uri="{BB962C8B-B14F-4D97-AF65-F5344CB8AC3E}">
        <p14:creationId xmlns:p14="http://schemas.microsoft.com/office/powerpoint/2010/main" val="3003127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Native</a:t>
            </a:r>
            <a:endParaRPr lang="en-US" dirty="0"/>
          </a:p>
        </p:txBody>
      </p:sp>
      <p:pic>
        <p:nvPicPr>
          <p:cNvPr id="3" name="Picture 2"/>
          <p:cNvPicPr>
            <a:picLocks noChangeAspect="1"/>
          </p:cNvPicPr>
          <p:nvPr/>
        </p:nvPicPr>
        <p:blipFill>
          <a:blip r:embed="rId2"/>
          <a:stretch>
            <a:fillRect/>
          </a:stretch>
        </p:blipFill>
        <p:spPr>
          <a:xfrm>
            <a:off x="268672" y="1282587"/>
            <a:ext cx="8643293" cy="2586521"/>
          </a:xfrm>
          <a:prstGeom prst="rect">
            <a:avLst/>
          </a:prstGeom>
        </p:spPr>
      </p:pic>
    </p:spTree>
    <p:extLst>
      <p:ext uri="{BB962C8B-B14F-4D97-AF65-F5344CB8AC3E}">
        <p14:creationId xmlns:p14="http://schemas.microsoft.com/office/powerpoint/2010/main" val="30874991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50"/>
            <a:ext cx="9144000" cy="5142750"/>
          </a:xfrm>
          <a:prstGeom prst="rect">
            <a:avLst/>
          </a:prstGeom>
        </p:spPr>
      </p:pic>
    </p:spTree>
    <p:extLst>
      <p:ext uri="{BB962C8B-B14F-4D97-AF65-F5344CB8AC3E}">
        <p14:creationId xmlns:p14="http://schemas.microsoft.com/office/powerpoint/2010/main" val="407795230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9950"/>
            <a:ext cx="9144000" cy="4887182"/>
          </a:xfrm>
          <a:prstGeom prst="rect">
            <a:avLst/>
          </a:prstGeom>
        </p:spPr>
      </p:pic>
    </p:spTree>
    <p:extLst>
      <p:ext uri="{BB962C8B-B14F-4D97-AF65-F5344CB8AC3E}">
        <p14:creationId xmlns:p14="http://schemas.microsoft.com/office/powerpoint/2010/main" val="263583941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250"/>
            <a:ext cx="9144000" cy="4997733"/>
          </a:xfrm>
          <a:prstGeom prst="rect">
            <a:avLst/>
          </a:prstGeom>
        </p:spPr>
      </p:pic>
    </p:spTree>
    <p:extLst>
      <p:ext uri="{BB962C8B-B14F-4D97-AF65-F5344CB8AC3E}">
        <p14:creationId xmlns:p14="http://schemas.microsoft.com/office/powerpoint/2010/main" val="240446966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750"/>
            <a:ext cx="9144000" cy="5142750"/>
          </a:xfrm>
          <a:prstGeom prst="rect">
            <a:avLst/>
          </a:prstGeom>
        </p:spPr>
      </p:pic>
    </p:spTree>
    <p:extLst>
      <p:ext uri="{BB962C8B-B14F-4D97-AF65-F5344CB8AC3E}">
        <p14:creationId xmlns:p14="http://schemas.microsoft.com/office/powerpoint/2010/main" val="35314365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90014" y="4401468"/>
            <a:ext cx="8573984" cy="246221"/>
          </a:xfrm>
          <a:prstGeom prst="rect">
            <a:avLst/>
          </a:prstGeom>
        </p:spPr>
        <p:txBody>
          <a:bodyPr wrap="square">
            <a:spAutoFit/>
          </a:bodyPr>
          <a:lstStyle/>
          <a:p>
            <a:pPr algn="r"/>
            <a:r>
              <a:rPr lang="en-US" sz="1000" dirty="0"/>
              <a:t>http://</a:t>
            </a:r>
            <a:r>
              <a:rPr lang="en-US" sz="1000" dirty="0" err="1"/>
              <a:t>www.slideshare.net</a:t>
            </a:r>
            <a:r>
              <a:rPr lang="en-US" sz="1000" dirty="0"/>
              <a:t>/</a:t>
            </a:r>
            <a:r>
              <a:rPr lang="en-US" sz="1000" dirty="0" err="1"/>
              <a:t>AmazonWebServices</a:t>
            </a:r>
            <a:r>
              <a:rPr lang="en-US" sz="1000" dirty="0"/>
              <a:t>/aws-codedeploy-aws-codepipeline-and-aws-codecommit-transforming-software-development</a:t>
            </a:r>
          </a:p>
        </p:txBody>
      </p:sp>
      <p:pic>
        <p:nvPicPr>
          <p:cNvPr id="6" name="Picture 5"/>
          <p:cNvPicPr>
            <a:picLocks noChangeAspect="1"/>
          </p:cNvPicPr>
          <p:nvPr/>
        </p:nvPicPr>
        <p:blipFill>
          <a:blip r:embed="rId2"/>
          <a:stretch>
            <a:fillRect/>
          </a:stretch>
        </p:blipFill>
        <p:spPr>
          <a:xfrm>
            <a:off x="4188996" y="1599922"/>
            <a:ext cx="4854315" cy="2731503"/>
          </a:xfrm>
          <a:prstGeom prst="rect">
            <a:avLst/>
          </a:prstGeom>
        </p:spPr>
      </p:pic>
      <p:pic>
        <p:nvPicPr>
          <p:cNvPr id="4" name="Picture 3"/>
          <p:cNvPicPr>
            <a:picLocks noChangeAspect="1"/>
          </p:cNvPicPr>
          <p:nvPr/>
        </p:nvPicPr>
        <p:blipFill>
          <a:blip r:embed="rId3"/>
          <a:stretch>
            <a:fillRect/>
          </a:stretch>
        </p:blipFill>
        <p:spPr>
          <a:xfrm>
            <a:off x="360696" y="872072"/>
            <a:ext cx="4659441" cy="2621848"/>
          </a:xfrm>
          <a:prstGeom prst="rect">
            <a:avLst/>
          </a:prstGeom>
        </p:spPr>
      </p:pic>
      <p:sp>
        <p:nvSpPr>
          <p:cNvPr id="8" name="Title 7"/>
          <p:cNvSpPr>
            <a:spLocks noGrp="1"/>
          </p:cNvSpPr>
          <p:nvPr>
            <p:ph type="title"/>
          </p:nvPr>
        </p:nvSpPr>
        <p:spPr/>
        <p:txBody>
          <a:bodyPr/>
          <a:lstStyle/>
          <a:p>
            <a:r>
              <a:rPr lang="en-US" altLang="ko-KR" dirty="0" smtClean="0"/>
              <a:t>2</a:t>
            </a:r>
            <a:r>
              <a:rPr lang="ko-KR" altLang="en-US" dirty="0" smtClean="0"/>
              <a:t> </a:t>
            </a:r>
            <a:r>
              <a:rPr lang="en-US" altLang="ko-KR" dirty="0" smtClean="0"/>
              <a:t>pizza team</a:t>
            </a:r>
            <a:endParaRPr lang="en-US" dirty="0"/>
          </a:p>
        </p:txBody>
      </p:sp>
    </p:spTree>
    <p:extLst>
      <p:ext uri="{BB962C8B-B14F-4D97-AF65-F5344CB8AC3E}">
        <p14:creationId xmlns:p14="http://schemas.microsoft.com/office/powerpoint/2010/main" val="17094825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856"/>
          <p:cNvGrpSpPr/>
          <p:nvPr/>
        </p:nvGrpSpPr>
        <p:grpSpPr>
          <a:xfrm>
            <a:off x="4618030" y="344528"/>
            <a:ext cx="3935419" cy="1892790"/>
            <a:chOff x="0" y="0"/>
            <a:chExt cx="3935417" cy="1892788"/>
          </a:xfrm>
        </p:grpSpPr>
        <p:sp>
          <p:nvSpPr>
            <p:cNvPr id="5" name="Shape 821"/>
            <p:cNvSpPr/>
            <p:nvPr/>
          </p:nvSpPr>
          <p:spPr>
            <a:xfrm>
              <a:off x="0" y="0"/>
              <a:ext cx="1556895" cy="431512"/>
            </a:xfrm>
            <a:prstGeom prst="roundRect">
              <a:avLst>
                <a:gd name="adj" fmla="val 11773"/>
              </a:avLst>
            </a:prstGeom>
            <a:solidFill>
              <a:srgbClr val="29756E"/>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INVENTORY</a:t>
              </a:r>
            </a:p>
          </p:txBody>
        </p:sp>
        <p:grpSp>
          <p:nvGrpSpPr>
            <p:cNvPr id="6" name="Group 852"/>
            <p:cNvGrpSpPr/>
            <p:nvPr/>
          </p:nvGrpSpPr>
          <p:grpSpPr>
            <a:xfrm>
              <a:off x="560827" y="431511"/>
              <a:ext cx="2121294" cy="1461278"/>
              <a:chOff x="129158" y="0"/>
              <a:chExt cx="2121292" cy="1461277"/>
            </a:xfrm>
          </p:grpSpPr>
          <p:grpSp>
            <p:nvGrpSpPr>
              <p:cNvPr id="10" name="Group 829"/>
              <p:cNvGrpSpPr/>
              <p:nvPr/>
            </p:nvGrpSpPr>
            <p:grpSpPr>
              <a:xfrm>
                <a:off x="129158" y="0"/>
                <a:ext cx="643280" cy="487093"/>
                <a:chOff x="129158" y="0"/>
                <a:chExt cx="643278" cy="487092"/>
              </a:xfrm>
            </p:grpSpPr>
            <p:pic>
              <p:nvPicPr>
                <p:cNvPr id="33"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34"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35"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36" name="Picture 35"/>
                <p:cNvPicPr/>
                <p:nvPr/>
              </p:nvPicPr>
              <p:blipFill>
                <a:blip/>
                <a:srcRect/>
                <a:stretch>
                  <a:fillRect/>
                </a:stretch>
              </p:blipFill>
              <p:spPr>
                <a:xfrm>
                  <a:off x="438395" y="284141"/>
                  <a:ext cx="1327" cy="1327"/>
                </a:xfrm>
                <a:prstGeom prst="rect">
                  <a:avLst/>
                </a:prstGeom>
                <a:ln w="12700" cap="flat">
                  <a:noFill/>
                  <a:miter lim="400000"/>
                </a:ln>
                <a:effectLst/>
              </p:spPr>
            </p:pic>
            <p:pic>
              <p:nvPicPr>
                <p:cNvPr id="37"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38"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39"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grpSp>
            <p:nvGrpSpPr>
              <p:cNvPr id="11" name="Group 837"/>
              <p:cNvGrpSpPr/>
              <p:nvPr/>
            </p:nvGrpSpPr>
            <p:grpSpPr>
              <a:xfrm>
                <a:off x="509263" y="487092"/>
                <a:ext cx="643280" cy="487093"/>
                <a:chOff x="129158" y="0"/>
                <a:chExt cx="643278" cy="487092"/>
              </a:xfrm>
            </p:grpSpPr>
            <p:pic>
              <p:nvPicPr>
                <p:cNvPr id="26"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27"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28"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29" name="Picture 28"/>
                <p:cNvPicPr/>
                <p:nvPr/>
              </p:nvPicPr>
              <p:blipFill>
                <a:blip/>
                <a:srcRect/>
                <a:stretch>
                  <a:fillRect/>
                </a:stretch>
              </p:blipFill>
              <p:spPr>
                <a:xfrm>
                  <a:off x="438395" y="284141"/>
                  <a:ext cx="1327" cy="1327"/>
                </a:xfrm>
                <a:prstGeom prst="rect">
                  <a:avLst/>
                </a:prstGeom>
                <a:ln w="12700" cap="flat">
                  <a:noFill/>
                  <a:miter lim="400000"/>
                </a:ln>
                <a:effectLst/>
              </p:spPr>
            </p:pic>
            <p:pic>
              <p:nvPicPr>
                <p:cNvPr id="30"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31"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32"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grpSp>
            <p:nvGrpSpPr>
              <p:cNvPr id="12" name="Group 845"/>
              <p:cNvGrpSpPr/>
              <p:nvPr/>
            </p:nvGrpSpPr>
            <p:grpSpPr>
              <a:xfrm>
                <a:off x="840574" y="974184"/>
                <a:ext cx="643280" cy="487094"/>
                <a:chOff x="129158" y="0"/>
                <a:chExt cx="643278" cy="487092"/>
              </a:xfrm>
            </p:grpSpPr>
            <p:pic>
              <p:nvPicPr>
                <p:cNvPr id="19"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20"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21"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22" name="Picture 21"/>
                <p:cNvPicPr/>
                <p:nvPr/>
              </p:nvPicPr>
              <p:blipFill>
                <a:blip/>
                <a:srcRect/>
                <a:stretch>
                  <a:fillRect/>
                </a:stretch>
              </p:blipFill>
              <p:spPr>
                <a:xfrm>
                  <a:off x="438395" y="284141"/>
                  <a:ext cx="1327" cy="1327"/>
                </a:xfrm>
                <a:prstGeom prst="rect">
                  <a:avLst/>
                </a:prstGeom>
                <a:ln w="12700" cap="flat">
                  <a:noFill/>
                  <a:miter lim="400000"/>
                </a:ln>
                <a:effectLst/>
              </p:spPr>
            </p:pic>
            <p:pic>
              <p:nvPicPr>
                <p:cNvPr id="23"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24"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25"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pic>
            <p:nvPicPr>
              <p:cNvPr id="13" name="pasted-image.pdf"/>
              <p:cNvPicPr/>
              <p:nvPr/>
            </p:nvPicPr>
            <p:blipFill>
              <a:blip r:embed="rId6">
                <a:extLst/>
              </a:blip>
              <a:stretch>
                <a:fillRect/>
              </a:stretch>
            </p:blipFill>
            <p:spPr>
              <a:xfrm>
                <a:off x="1957953" y="1079607"/>
                <a:ext cx="292499" cy="276248"/>
              </a:xfrm>
              <a:prstGeom prst="rect">
                <a:avLst/>
              </a:prstGeom>
              <a:ln w="12700" cap="flat">
                <a:noFill/>
                <a:miter lim="400000"/>
              </a:ln>
              <a:effectLst/>
            </p:spPr>
          </p:pic>
          <p:pic>
            <p:nvPicPr>
              <p:cNvPr id="14" name="pasted-image.pdf"/>
              <p:cNvPicPr/>
              <p:nvPr/>
            </p:nvPicPr>
            <p:blipFill>
              <a:blip r:embed="rId6">
                <a:extLst/>
              </a:blip>
              <a:stretch>
                <a:fillRect/>
              </a:stretch>
            </p:blipFill>
            <p:spPr>
              <a:xfrm>
                <a:off x="1957953" y="592514"/>
                <a:ext cx="292499" cy="276249"/>
              </a:xfrm>
              <a:prstGeom prst="rect">
                <a:avLst/>
              </a:prstGeom>
              <a:ln w="12700" cap="flat">
                <a:noFill/>
                <a:miter lim="400000"/>
              </a:ln>
              <a:effectLst/>
            </p:spPr>
          </p:pic>
          <p:pic>
            <p:nvPicPr>
              <p:cNvPr id="15" name="pasted-image.pdf"/>
              <p:cNvPicPr/>
              <p:nvPr/>
            </p:nvPicPr>
            <p:blipFill>
              <a:blip r:embed="rId6">
                <a:extLst/>
              </a:blip>
              <a:stretch>
                <a:fillRect/>
              </a:stretch>
            </p:blipFill>
            <p:spPr>
              <a:xfrm>
                <a:off x="1957953" y="105422"/>
                <a:ext cx="292499" cy="276248"/>
              </a:xfrm>
              <a:prstGeom prst="rect">
                <a:avLst/>
              </a:prstGeom>
              <a:ln w="12700" cap="flat">
                <a:noFill/>
                <a:miter lim="400000"/>
              </a:ln>
              <a:effectLst/>
            </p:spPr>
          </p:pic>
          <p:sp>
            <p:nvSpPr>
              <p:cNvPr id="16" name="Shape 849"/>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sp>
            <p:nvSpPr>
              <p:cNvPr id="17" name="Shape 850"/>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sp>
            <p:nvSpPr>
              <p:cNvPr id="18" name="Shape 851"/>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grpSp>
        <p:sp>
          <p:nvSpPr>
            <p:cNvPr id="7" name="Shape 853"/>
            <p:cNvSpPr/>
            <p:nvPr/>
          </p:nvSpPr>
          <p:spPr>
            <a:xfrm>
              <a:off x="2707520" y="507711"/>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 name="Shape 854"/>
            <p:cNvSpPr/>
            <p:nvPr/>
          </p:nvSpPr>
          <p:spPr>
            <a:xfrm>
              <a:off x="2707520" y="989430"/>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9" name="Shape 855"/>
            <p:cNvSpPr/>
            <p:nvPr/>
          </p:nvSpPr>
          <p:spPr>
            <a:xfrm>
              <a:off x="2707520" y="1471148"/>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40" name="Group 892"/>
          <p:cNvGrpSpPr/>
          <p:nvPr/>
        </p:nvGrpSpPr>
        <p:grpSpPr>
          <a:xfrm>
            <a:off x="304069" y="344528"/>
            <a:ext cx="3935418" cy="1892790"/>
            <a:chOff x="0" y="0"/>
            <a:chExt cx="3935417" cy="1892788"/>
          </a:xfrm>
        </p:grpSpPr>
        <p:sp>
          <p:nvSpPr>
            <p:cNvPr id="41" name="Shape 857"/>
            <p:cNvSpPr/>
            <p:nvPr/>
          </p:nvSpPr>
          <p:spPr>
            <a:xfrm>
              <a:off x="0" y="0"/>
              <a:ext cx="1556895" cy="431512"/>
            </a:xfrm>
            <a:prstGeom prst="roundRect">
              <a:avLst>
                <a:gd name="adj" fmla="val 11773"/>
              </a:avLst>
            </a:prstGeom>
            <a:solidFill>
              <a:srgbClr val="3EA7BC"/>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CATALOG</a:t>
              </a:r>
            </a:p>
          </p:txBody>
        </p:sp>
        <p:grpSp>
          <p:nvGrpSpPr>
            <p:cNvPr id="42" name="Group 888"/>
            <p:cNvGrpSpPr/>
            <p:nvPr/>
          </p:nvGrpSpPr>
          <p:grpSpPr>
            <a:xfrm>
              <a:off x="560827" y="431511"/>
              <a:ext cx="2121294" cy="1461278"/>
              <a:chOff x="129158" y="0"/>
              <a:chExt cx="2121292" cy="1461277"/>
            </a:xfrm>
          </p:grpSpPr>
          <p:grpSp>
            <p:nvGrpSpPr>
              <p:cNvPr id="46" name="Group 865"/>
              <p:cNvGrpSpPr/>
              <p:nvPr/>
            </p:nvGrpSpPr>
            <p:grpSpPr>
              <a:xfrm>
                <a:off x="129158" y="0"/>
                <a:ext cx="643280" cy="487093"/>
                <a:chOff x="129158" y="0"/>
                <a:chExt cx="643278" cy="487092"/>
              </a:xfrm>
            </p:grpSpPr>
            <p:pic>
              <p:nvPicPr>
                <p:cNvPr id="69"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70"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71"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72" name="Picture 71"/>
                <p:cNvPicPr/>
                <p:nvPr/>
              </p:nvPicPr>
              <p:blipFill>
                <a:blip/>
                <a:srcRect/>
                <a:stretch>
                  <a:fillRect/>
                </a:stretch>
              </p:blipFill>
              <p:spPr>
                <a:xfrm>
                  <a:off x="438395" y="284141"/>
                  <a:ext cx="1327" cy="1327"/>
                </a:xfrm>
                <a:prstGeom prst="rect">
                  <a:avLst/>
                </a:prstGeom>
                <a:ln w="12700" cap="flat">
                  <a:noFill/>
                  <a:miter lim="400000"/>
                </a:ln>
                <a:effectLst/>
              </p:spPr>
            </p:pic>
            <p:pic>
              <p:nvPicPr>
                <p:cNvPr id="73"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74"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75"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grpSp>
            <p:nvGrpSpPr>
              <p:cNvPr id="47" name="Group 873"/>
              <p:cNvGrpSpPr/>
              <p:nvPr/>
            </p:nvGrpSpPr>
            <p:grpSpPr>
              <a:xfrm>
                <a:off x="509263" y="487092"/>
                <a:ext cx="643280" cy="487093"/>
                <a:chOff x="129158" y="0"/>
                <a:chExt cx="643278" cy="487092"/>
              </a:xfrm>
            </p:grpSpPr>
            <p:pic>
              <p:nvPicPr>
                <p:cNvPr id="62"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63"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64"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65" name="Picture 64"/>
                <p:cNvPicPr/>
                <p:nvPr/>
              </p:nvPicPr>
              <p:blipFill>
                <a:blip/>
                <a:srcRect/>
                <a:stretch>
                  <a:fillRect/>
                </a:stretch>
              </p:blipFill>
              <p:spPr>
                <a:xfrm>
                  <a:off x="438395" y="284141"/>
                  <a:ext cx="1327" cy="1327"/>
                </a:xfrm>
                <a:prstGeom prst="rect">
                  <a:avLst/>
                </a:prstGeom>
                <a:ln w="12700" cap="flat">
                  <a:noFill/>
                  <a:miter lim="400000"/>
                </a:ln>
                <a:effectLst/>
              </p:spPr>
            </p:pic>
            <p:pic>
              <p:nvPicPr>
                <p:cNvPr id="66"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67"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68"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grpSp>
            <p:nvGrpSpPr>
              <p:cNvPr id="48" name="Group 881"/>
              <p:cNvGrpSpPr/>
              <p:nvPr/>
            </p:nvGrpSpPr>
            <p:grpSpPr>
              <a:xfrm>
                <a:off x="840574" y="974184"/>
                <a:ext cx="643280" cy="487094"/>
                <a:chOff x="129158" y="0"/>
                <a:chExt cx="643278" cy="487092"/>
              </a:xfrm>
            </p:grpSpPr>
            <p:pic>
              <p:nvPicPr>
                <p:cNvPr id="55"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56"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57"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58" name="Picture 57"/>
                <p:cNvPicPr/>
                <p:nvPr/>
              </p:nvPicPr>
              <p:blipFill>
                <a:blip/>
                <a:srcRect/>
                <a:stretch>
                  <a:fillRect/>
                </a:stretch>
              </p:blipFill>
              <p:spPr>
                <a:xfrm>
                  <a:off x="438395" y="284141"/>
                  <a:ext cx="1327" cy="1327"/>
                </a:xfrm>
                <a:prstGeom prst="rect">
                  <a:avLst/>
                </a:prstGeom>
                <a:ln w="12700" cap="flat">
                  <a:noFill/>
                  <a:miter lim="400000"/>
                </a:ln>
                <a:effectLst/>
              </p:spPr>
            </p:pic>
            <p:pic>
              <p:nvPicPr>
                <p:cNvPr id="59"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60"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61"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pic>
            <p:nvPicPr>
              <p:cNvPr id="49" name="pasted-image.pdf"/>
              <p:cNvPicPr/>
              <p:nvPr/>
            </p:nvPicPr>
            <p:blipFill>
              <a:blip r:embed="rId6">
                <a:extLst/>
              </a:blip>
              <a:stretch>
                <a:fillRect/>
              </a:stretch>
            </p:blipFill>
            <p:spPr>
              <a:xfrm>
                <a:off x="1957953" y="1079607"/>
                <a:ext cx="292499" cy="276248"/>
              </a:xfrm>
              <a:prstGeom prst="rect">
                <a:avLst/>
              </a:prstGeom>
              <a:ln w="12700" cap="flat">
                <a:noFill/>
                <a:miter lim="400000"/>
              </a:ln>
              <a:effectLst/>
            </p:spPr>
          </p:pic>
          <p:pic>
            <p:nvPicPr>
              <p:cNvPr id="50" name="pasted-image.pdf"/>
              <p:cNvPicPr/>
              <p:nvPr/>
            </p:nvPicPr>
            <p:blipFill>
              <a:blip r:embed="rId6">
                <a:extLst/>
              </a:blip>
              <a:stretch>
                <a:fillRect/>
              </a:stretch>
            </p:blipFill>
            <p:spPr>
              <a:xfrm>
                <a:off x="1957953" y="592514"/>
                <a:ext cx="292499" cy="276249"/>
              </a:xfrm>
              <a:prstGeom prst="rect">
                <a:avLst/>
              </a:prstGeom>
              <a:ln w="12700" cap="flat">
                <a:noFill/>
                <a:miter lim="400000"/>
              </a:ln>
              <a:effectLst/>
            </p:spPr>
          </p:pic>
          <p:pic>
            <p:nvPicPr>
              <p:cNvPr id="51" name="pasted-image.pdf"/>
              <p:cNvPicPr/>
              <p:nvPr/>
            </p:nvPicPr>
            <p:blipFill>
              <a:blip r:embed="rId6">
                <a:extLst/>
              </a:blip>
              <a:stretch>
                <a:fillRect/>
              </a:stretch>
            </p:blipFill>
            <p:spPr>
              <a:xfrm>
                <a:off x="1957953" y="105422"/>
                <a:ext cx="292499" cy="276248"/>
              </a:xfrm>
              <a:prstGeom prst="rect">
                <a:avLst/>
              </a:prstGeom>
              <a:ln w="12700" cap="flat">
                <a:noFill/>
                <a:miter lim="400000"/>
              </a:ln>
              <a:effectLst/>
            </p:spPr>
          </p:pic>
          <p:sp>
            <p:nvSpPr>
              <p:cNvPr id="52" name="Shape 885"/>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sp>
            <p:nvSpPr>
              <p:cNvPr id="53" name="Shape 886"/>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sp>
            <p:nvSpPr>
              <p:cNvPr id="54" name="Shape 887"/>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grpSp>
        <p:sp>
          <p:nvSpPr>
            <p:cNvPr id="43" name="Shape 889"/>
            <p:cNvSpPr/>
            <p:nvPr/>
          </p:nvSpPr>
          <p:spPr>
            <a:xfrm>
              <a:off x="2707520" y="507711"/>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44" name="Shape 890"/>
            <p:cNvSpPr/>
            <p:nvPr/>
          </p:nvSpPr>
          <p:spPr>
            <a:xfrm>
              <a:off x="2707520" y="989430"/>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45" name="Shape 891"/>
            <p:cNvSpPr/>
            <p:nvPr/>
          </p:nvSpPr>
          <p:spPr>
            <a:xfrm>
              <a:off x="2707520" y="1471148"/>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76" name="Group 928"/>
          <p:cNvGrpSpPr/>
          <p:nvPr/>
        </p:nvGrpSpPr>
        <p:grpSpPr>
          <a:xfrm>
            <a:off x="366713" y="2486839"/>
            <a:ext cx="3935418" cy="1892790"/>
            <a:chOff x="0" y="0"/>
            <a:chExt cx="3935417" cy="1892788"/>
          </a:xfrm>
        </p:grpSpPr>
        <p:sp>
          <p:nvSpPr>
            <p:cNvPr id="77" name="Shape 893"/>
            <p:cNvSpPr/>
            <p:nvPr/>
          </p:nvSpPr>
          <p:spPr>
            <a:xfrm>
              <a:off x="0" y="0"/>
              <a:ext cx="1556895" cy="431512"/>
            </a:xfrm>
            <a:prstGeom prst="roundRect">
              <a:avLst>
                <a:gd name="adj" fmla="val 11773"/>
              </a:avLst>
            </a:prstGeom>
            <a:solidFill>
              <a:srgbClr val="705D8B"/>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REVIEWS</a:t>
              </a:r>
            </a:p>
          </p:txBody>
        </p:sp>
        <p:grpSp>
          <p:nvGrpSpPr>
            <p:cNvPr id="78" name="Group 924"/>
            <p:cNvGrpSpPr/>
            <p:nvPr/>
          </p:nvGrpSpPr>
          <p:grpSpPr>
            <a:xfrm>
              <a:off x="560827" y="431511"/>
              <a:ext cx="2121294" cy="1461278"/>
              <a:chOff x="129158" y="0"/>
              <a:chExt cx="2121292" cy="1461277"/>
            </a:xfrm>
          </p:grpSpPr>
          <p:grpSp>
            <p:nvGrpSpPr>
              <p:cNvPr id="82" name="Group 901"/>
              <p:cNvGrpSpPr/>
              <p:nvPr/>
            </p:nvGrpSpPr>
            <p:grpSpPr>
              <a:xfrm>
                <a:off x="129158" y="0"/>
                <a:ext cx="643280" cy="487093"/>
                <a:chOff x="129158" y="0"/>
                <a:chExt cx="643278" cy="487092"/>
              </a:xfrm>
            </p:grpSpPr>
            <p:pic>
              <p:nvPicPr>
                <p:cNvPr id="105"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106"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107"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108" name="Picture 107"/>
                <p:cNvPicPr/>
                <p:nvPr/>
              </p:nvPicPr>
              <p:blipFill>
                <a:blip/>
                <a:srcRect/>
                <a:stretch>
                  <a:fillRect/>
                </a:stretch>
              </p:blipFill>
              <p:spPr>
                <a:xfrm>
                  <a:off x="438395" y="284141"/>
                  <a:ext cx="1327" cy="1327"/>
                </a:xfrm>
                <a:prstGeom prst="rect">
                  <a:avLst/>
                </a:prstGeom>
                <a:ln w="12700" cap="flat">
                  <a:noFill/>
                  <a:miter lim="400000"/>
                </a:ln>
                <a:effectLst/>
              </p:spPr>
            </p:pic>
            <p:pic>
              <p:nvPicPr>
                <p:cNvPr id="109"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110"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111"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grpSp>
            <p:nvGrpSpPr>
              <p:cNvPr id="83" name="Group 909"/>
              <p:cNvGrpSpPr/>
              <p:nvPr/>
            </p:nvGrpSpPr>
            <p:grpSpPr>
              <a:xfrm>
                <a:off x="509263" y="487092"/>
                <a:ext cx="643280" cy="487093"/>
                <a:chOff x="129158" y="0"/>
                <a:chExt cx="643278" cy="487092"/>
              </a:xfrm>
            </p:grpSpPr>
            <p:pic>
              <p:nvPicPr>
                <p:cNvPr id="98"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99"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100"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101" name="Picture 100"/>
                <p:cNvPicPr/>
                <p:nvPr/>
              </p:nvPicPr>
              <p:blipFill>
                <a:blip/>
                <a:srcRect/>
                <a:stretch>
                  <a:fillRect/>
                </a:stretch>
              </p:blipFill>
              <p:spPr>
                <a:xfrm>
                  <a:off x="438395" y="284141"/>
                  <a:ext cx="1327" cy="1327"/>
                </a:xfrm>
                <a:prstGeom prst="rect">
                  <a:avLst/>
                </a:prstGeom>
                <a:ln w="12700" cap="flat">
                  <a:noFill/>
                  <a:miter lim="400000"/>
                </a:ln>
                <a:effectLst/>
              </p:spPr>
            </p:pic>
            <p:pic>
              <p:nvPicPr>
                <p:cNvPr id="102"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103"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104"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grpSp>
            <p:nvGrpSpPr>
              <p:cNvPr id="84" name="Group 917"/>
              <p:cNvGrpSpPr/>
              <p:nvPr/>
            </p:nvGrpSpPr>
            <p:grpSpPr>
              <a:xfrm>
                <a:off x="840574" y="974184"/>
                <a:ext cx="643280" cy="487094"/>
                <a:chOff x="129158" y="0"/>
                <a:chExt cx="643278" cy="487092"/>
              </a:xfrm>
            </p:grpSpPr>
            <p:pic>
              <p:nvPicPr>
                <p:cNvPr id="91"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92"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93"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94" name="Picture 93"/>
                <p:cNvPicPr/>
                <p:nvPr/>
              </p:nvPicPr>
              <p:blipFill>
                <a:blip/>
                <a:srcRect/>
                <a:stretch>
                  <a:fillRect/>
                </a:stretch>
              </p:blipFill>
              <p:spPr>
                <a:xfrm>
                  <a:off x="438395" y="284141"/>
                  <a:ext cx="1327" cy="1327"/>
                </a:xfrm>
                <a:prstGeom prst="rect">
                  <a:avLst/>
                </a:prstGeom>
                <a:ln w="12700" cap="flat">
                  <a:noFill/>
                  <a:miter lim="400000"/>
                </a:ln>
                <a:effectLst/>
              </p:spPr>
            </p:pic>
            <p:pic>
              <p:nvPicPr>
                <p:cNvPr id="95"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96"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97"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pic>
            <p:nvPicPr>
              <p:cNvPr id="85" name="pasted-image.pdf"/>
              <p:cNvPicPr/>
              <p:nvPr/>
            </p:nvPicPr>
            <p:blipFill>
              <a:blip r:embed="rId6">
                <a:extLst/>
              </a:blip>
              <a:stretch>
                <a:fillRect/>
              </a:stretch>
            </p:blipFill>
            <p:spPr>
              <a:xfrm>
                <a:off x="1957953" y="1079607"/>
                <a:ext cx="292499" cy="276248"/>
              </a:xfrm>
              <a:prstGeom prst="rect">
                <a:avLst/>
              </a:prstGeom>
              <a:ln w="12700" cap="flat">
                <a:noFill/>
                <a:miter lim="400000"/>
              </a:ln>
              <a:effectLst/>
            </p:spPr>
          </p:pic>
          <p:pic>
            <p:nvPicPr>
              <p:cNvPr id="86" name="pasted-image.pdf"/>
              <p:cNvPicPr/>
              <p:nvPr/>
            </p:nvPicPr>
            <p:blipFill>
              <a:blip r:embed="rId6">
                <a:extLst/>
              </a:blip>
              <a:stretch>
                <a:fillRect/>
              </a:stretch>
            </p:blipFill>
            <p:spPr>
              <a:xfrm>
                <a:off x="1957953" y="592514"/>
                <a:ext cx="292499" cy="276249"/>
              </a:xfrm>
              <a:prstGeom prst="rect">
                <a:avLst/>
              </a:prstGeom>
              <a:ln w="12700" cap="flat">
                <a:noFill/>
                <a:miter lim="400000"/>
              </a:ln>
              <a:effectLst/>
            </p:spPr>
          </p:pic>
          <p:pic>
            <p:nvPicPr>
              <p:cNvPr id="87" name="pasted-image.pdf"/>
              <p:cNvPicPr/>
              <p:nvPr/>
            </p:nvPicPr>
            <p:blipFill>
              <a:blip r:embed="rId6">
                <a:extLst/>
              </a:blip>
              <a:stretch>
                <a:fillRect/>
              </a:stretch>
            </p:blipFill>
            <p:spPr>
              <a:xfrm>
                <a:off x="1957953" y="105422"/>
                <a:ext cx="292499" cy="276248"/>
              </a:xfrm>
              <a:prstGeom prst="rect">
                <a:avLst/>
              </a:prstGeom>
              <a:ln w="12700" cap="flat">
                <a:noFill/>
                <a:miter lim="400000"/>
              </a:ln>
              <a:effectLst/>
            </p:spPr>
          </p:pic>
          <p:sp>
            <p:nvSpPr>
              <p:cNvPr id="88" name="Shape 921"/>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sp>
            <p:nvSpPr>
              <p:cNvPr id="89" name="Shape 922"/>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sp>
            <p:nvSpPr>
              <p:cNvPr id="90" name="Shape 923"/>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grpSp>
        <p:sp>
          <p:nvSpPr>
            <p:cNvPr id="79" name="Shape 925"/>
            <p:cNvSpPr/>
            <p:nvPr/>
          </p:nvSpPr>
          <p:spPr>
            <a:xfrm>
              <a:off x="2707520" y="507711"/>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0" name="Shape 926"/>
            <p:cNvSpPr/>
            <p:nvPr/>
          </p:nvSpPr>
          <p:spPr>
            <a:xfrm>
              <a:off x="2707520" y="989430"/>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81" name="Shape 927"/>
            <p:cNvSpPr/>
            <p:nvPr/>
          </p:nvSpPr>
          <p:spPr>
            <a:xfrm>
              <a:off x="2707520" y="1471148"/>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grpSp>
        <p:nvGrpSpPr>
          <p:cNvPr id="112" name="Group 964"/>
          <p:cNvGrpSpPr/>
          <p:nvPr/>
        </p:nvGrpSpPr>
        <p:grpSpPr>
          <a:xfrm>
            <a:off x="4618030" y="2571750"/>
            <a:ext cx="3935419" cy="1892789"/>
            <a:chOff x="0" y="0"/>
            <a:chExt cx="3935417" cy="1892788"/>
          </a:xfrm>
        </p:grpSpPr>
        <p:sp>
          <p:nvSpPr>
            <p:cNvPr id="113" name="Shape 929"/>
            <p:cNvSpPr/>
            <p:nvPr/>
          </p:nvSpPr>
          <p:spPr>
            <a:xfrm>
              <a:off x="0" y="0"/>
              <a:ext cx="1556895" cy="431512"/>
            </a:xfrm>
            <a:prstGeom prst="roundRect">
              <a:avLst>
                <a:gd name="adj" fmla="val 11773"/>
              </a:avLst>
            </a:prstGeom>
            <a:solidFill>
              <a:srgbClr val="E59A2D"/>
            </a:solid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sz="1400">
                  <a:solidFill>
                    <a:srgbClr val="FFFFFF"/>
                  </a:solidFill>
                  <a:latin typeface="Avenir Next Medium"/>
                  <a:ea typeface="Avenir Next Medium"/>
                  <a:cs typeface="Avenir Next Medium"/>
                  <a:sym typeface="Avenir Next Medium"/>
                </a:defRPr>
              </a:lvl1pPr>
            </a:lstStyle>
            <a:p>
              <a:pPr lvl="0">
                <a:defRPr sz="1800">
                  <a:solidFill>
                    <a:srgbClr val="000000"/>
                  </a:solidFill>
                  <a:uFillTx/>
                </a:defRPr>
              </a:pPr>
              <a:r>
                <a:rPr sz="1400">
                  <a:solidFill>
                    <a:srgbClr val="FFFFFF"/>
                  </a:solidFill>
                  <a:uFill>
                    <a:solidFill>
                      <a:srgbClr val="4D4D4D"/>
                    </a:solidFill>
                  </a:uFill>
                </a:rPr>
                <a:t>SHIPPING</a:t>
              </a:r>
            </a:p>
          </p:txBody>
        </p:sp>
        <p:grpSp>
          <p:nvGrpSpPr>
            <p:cNvPr id="114" name="Group 960"/>
            <p:cNvGrpSpPr/>
            <p:nvPr/>
          </p:nvGrpSpPr>
          <p:grpSpPr>
            <a:xfrm>
              <a:off x="560827" y="431511"/>
              <a:ext cx="2121294" cy="1461278"/>
              <a:chOff x="129158" y="0"/>
              <a:chExt cx="2121292" cy="1461277"/>
            </a:xfrm>
          </p:grpSpPr>
          <p:grpSp>
            <p:nvGrpSpPr>
              <p:cNvPr id="118" name="Group 937"/>
              <p:cNvGrpSpPr/>
              <p:nvPr/>
            </p:nvGrpSpPr>
            <p:grpSpPr>
              <a:xfrm>
                <a:off x="129158" y="0"/>
                <a:ext cx="643280" cy="487093"/>
                <a:chOff x="129158" y="0"/>
                <a:chExt cx="643278" cy="487092"/>
              </a:xfrm>
            </p:grpSpPr>
            <p:pic>
              <p:nvPicPr>
                <p:cNvPr id="141"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142"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143"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144" name="Picture 143"/>
                <p:cNvPicPr/>
                <p:nvPr/>
              </p:nvPicPr>
              <p:blipFill>
                <a:blip/>
                <a:srcRect/>
                <a:stretch>
                  <a:fillRect/>
                </a:stretch>
              </p:blipFill>
              <p:spPr>
                <a:xfrm>
                  <a:off x="438395" y="284141"/>
                  <a:ext cx="1327" cy="1327"/>
                </a:xfrm>
                <a:prstGeom prst="rect">
                  <a:avLst/>
                </a:prstGeom>
                <a:ln w="12700" cap="flat">
                  <a:noFill/>
                  <a:miter lim="400000"/>
                </a:ln>
                <a:effectLst/>
              </p:spPr>
            </p:pic>
            <p:pic>
              <p:nvPicPr>
                <p:cNvPr id="145"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146"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147"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grpSp>
            <p:nvGrpSpPr>
              <p:cNvPr id="119" name="Group 945"/>
              <p:cNvGrpSpPr/>
              <p:nvPr/>
            </p:nvGrpSpPr>
            <p:grpSpPr>
              <a:xfrm>
                <a:off x="509263" y="487092"/>
                <a:ext cx="643280" cy="487093"/>
                <a:chOff x="129158" y="0"/>
                <a:chExt cx="643278" cy="487092"/>
              </a:xfrm>
            </p:grpSpPr>
            <p:pic>
              <p:nvPicPr>
                <p:cNvPr id="134"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135"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136"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137" name="Picture 136"/>
                <p:cNvPicPr/>
                <p:nvPr/>
              </p:nvPicPr>
              <p:blipFill>
                <a:blip/>
                <a:srcRect/>
                <a:stretch>
                  <a:fillRect/>
                </a:stretch>
              </p:blipFill>
              <p:spPr>
                <a:xfrm>
                  <a:off x="438395" y="284141"/>
                  <a:ext cx="1327" cy="1327"/>
                </a:xfrm>
                <a:prstGeom prst="rect">
                  <a:avLst/>
                </a:prstGeom>
                <a:ln w="12700" cap="flat">
                  <a:noFill/>
                  <a:miter lim="400000"/>
                </a:ln>
                <a:effectLst/>
              </p:spPr>
            </p:pic>
            <p:pic>
              <p:nvPicPr>
                <p:cNvPr id="138"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139"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140"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grpSp>
            <p:nvGrpSpPr>
              <p:cNvPr id="120" name="Group 953"/>
              <p:cNvGrpSpPr/>
              <p:nvPr/>
            </p:nvGrpSpPr>
            <p:grpSpPr>
              <a:xfrm>
                <a:off x="840574" y="974184"/>
                <a:ext cx="643280" cy="487094"/>
                <a:chOff x="129158" y="0"/>
                <a:chExt cx="643278" cy="487092"/>
              </a:xfrm>
            </p:grpSpPr>
            <p:pic>
              <p:nvPicPr>
                <p:cNvPr id="127" name="pasted-image.pdf"/>
                <p:cNvPicPr/>
                <p:nvPr/>
              </p:nvPicPr>
              <p:blipFill>
                <a:blip r:embed="rId2">
                  <a:alphaModFix amt="12000"/>
                  <a:extLst/>
                </a:blip>
                <a:stretch>
                  <a:fillRect/>
                </a:stretch>
              </p:blipFill>
              <p:spPr>
                <a:xfrm>
                  <a:off x="129475" y="0"/>
                  <a:ext cx="642963" cy="487093"/>
                </a:xfrm>
                <a:prstGeom prst="rect">
                  <a:avLst/>
                </a:prstGeom>
                <a:ln w="12700" cap="flat">
                  <a:noFill/>
                  <a:miter lim="400000"/>
                </a:ln>
                <a:effectLst/>
              </p:spPr>
            </p:pic>
            <p:pic>
              <p:nvPicPr>
                <p:cNvPr id="128" name="pasted-image.pdf"/>
                <p:cNvPicPr/>
                <p:nvPr/>
              </p:nvPicPr>
              <p:blipFill>
                <a:blip r:embed="rId3">
                  <a:extLst/>
                </a:blip>
                <a:stretch>
                  <a:fillRect/>
                </a:stretch>
              </p:blipFill>
              <p:spPr>
                <a:xfrm>
                  <a:off x="344526" y="151392"/>
                  <a:ext cx="157790" cy="208176"/>
                </a:xfrm>
                <a:prstGeom prst="rect">
                  <a:avLst/>
                </a:prstGeom>
                <a:ln w="12700" cap="flat">
                  <a:noFill/>
                  <a:miter lim="400000"/>
                </a:ln>
                <a:effectLst/>
              </p:spPr>
            </p:pic>
            <p:pic>
              <p:nvPicPr>
                <p:cNvPr id="129" name="pasted-image.pdf"/>
                <p:cNvPicPr/>
                <p:nvPr/>
              </p:nvPicPr>
              <p:blipFill>
                <a:blip r:embed="rId4">
                  <a:extLst/>
                </a:blip>
                <a:stretch>
                  <a:fillRect/>
                </a:stretch>
              </p:blipFill>
              <p:spPr>
                <a:xfrm>
                  <a:off x="129158" y="91721"/>
                  <a:ext cx="79558" cy="112707"/>
                </a:xfrm>
                <a:prstGeom prst="rect">
                  <a:avLst/>
                </a:prstGeom>
                <a:ln w="12700" cap="flat">
                  <a:noFill/>
                  <a:miter lim="400000"/>
                </a:ln>
                <a:effectLst/>
              </p:spPr>
            </p:pic>
            <p:pic>
              <p:nvPicPr>
                <p:cNvPr id="130" name="Picture 129"/>
                <p:cNvPicPr/>
                <p:nvPr/>
              </p:nvPicPr>
              <p:blipFill>
                <a:blip/>
                <a:srcRect/>
                <a:stretch>
                  <a:fillRect/>
                </a:stretch>
              </p:blipFill>
              <p:spPr>
                <a:xfrm>
                  <a:off x="438395" y="284141"/>
                  <a:ext cx="1327" cy="1327"/>
                </a:xfrm>
                <a:prstGeom prst="rect">
                  <a:avLst/>
                </a:prstGeom>
                <a:ln w="12700" cap="flat">
                  <a:noFill/>
                  <a:miter lim="400000"/>
                </a:ln>
                <a:effectLst/>
              </p:spPr>
            </p:pic>
            <p:pic>
              <p:nvPicPr>
                <p:cNvPr id="131" name="pasted-image.pdf"/>
                <p:cNvPicPr/>
                <p:nvPr/>
              </p:nvPicPr>
              <p:blipFill>
                <a:blip r:embed="rId4">
                  <a:extLst/>
                </a:blip>
                <a:stretch>
                  <a:fillRect/>
                </a:stretch>
              </p:blipFill>
              <p:spPr>
                <a:xfrm>
                  <a:off x="625281" y="335188"/>
                  <a:ext cx="79558" cy="112707"/>
                </a:xfrm>
                <a:prstGeom prst="rect">
                  <a:avLst/>
                </a:prstGeom>
                <a:ln w="12700" cap="flat">
                  <a:noFill/>
                  <a:miter lim="400000"/>
                </a:ln>
                <a:effectLst/>
              </p:spPr>
            </p:pic>
            <p:pic>
              <p:nvPicPr>
                <p:cNvPr id="132" name="pasted-image.pdf"/>
                <p:cNvPicPr/>
                <p:nvPr/>
              </p:nvPicPr>
              <p:blipFill>
                <a:blip r:embed="rId5">
                  <a:extLst/>
                </a:blip>
                <a:stretch>
                  <a:fillRect/>
                </a:stretch>
              </p:blipFill>
              <p:spPr>
                <a:xfrm rot="10800000">
                  <a:off x="220931" y="111499"/>
                  <a:ext cx="149834" cy="128618"/>
                </a:xfrm>
                <a:prstGeom prst="rect">
                  <a:avLst/>
                </a:prstGeom>
                <a:ln w="12700" cap="flat">
                  <a:noFill/>
                  <a:miter lim="400000"/>
                </a:ln>
                <a:effectLst/>
              </p:spPr>
            </p:pic>
            <p:pic>
              <p:nvPicPr>
                <p:cNvPr id="133" name="pasted-image.pdf"/>
                <p:cNvPicPr/>
                <p:nvPr/>
              </p:nvPicPr>
              <p:blipFill>
                <a:blip r:embed="rId5">
                  <a:extLst/>
                </a:blip>
                <a:stretch>
                  <a:fillRect/>
                </a:stretch>
              </p:blipFill>
              <p:spPr>
                <a:xfrm rot="10800000">
                  <a:off x="465988" y="327336"/>
                  <a:ext cx="149834" cy="128619"/>
                </a:xfrm>
                <a:prstGeom prst="rect">
                  <a:avLst/>
                </a:prstGeom>
                <a:ln w="12700" cap="flat">
                  <a:noFill/>
                  <a:miter lim="400000"/>
                </a:ln>
                <a:effectLst/>
              </p:spPr>
            </p:pic>
          </p:grpSp>
          <p:pic>
            <p:nvPicPr>
              <p:cNvPr id="121" name="pasted-image.pdf"/>
              <p:cNvPicPr/>
              <p:nvPr/>
            </p:nvPicPr>
            <p:blipFill>
              <a:blip r:embed="rId6">
                <a:extLst/>
              </a:blip>
              <a:stretch>
                <a:fillRect/>
              </a:stretch>
            </p:blipFill>
            <p:spPr>
              <a:xfrm>
                <a:off x="1957953" y="1079607"/>
                <a:ext cx="292499" cy="276248"/>
              </a:xfrm>
              <a:prstGeom prst="rect">
                <a:avLst/>
              </a:prstGeom>
              <a:ln w="12700" cap="flat">
                <a:noFill/>
                <a:miter lim="400000"/>
              </a:ln>
              <a:effectLst/>
            </p:spPr>
          </p:pic>
          <p:pic>
            <p:nvPicPr>
              <p:cNvPr id="122" name="pasted-image.pdf"/>
              <p:cNvPicPr/>
              <p:nvPr/>
            </p:nvPicPr>
            <p:blipFill>
              <a:blip r:embed="rId6">
                <a:extLst/>
              </a:blip>
              <a:stretch>
                <a:fillRect/>
              </a:stretch>
            </p:blipFill>
            <p:spPr>
              <a:xfrm>
                <a:off x="1957953" y="592514"/>
                <a:ext cx="292499" cy="276249"/>
              </a:xfrm>
              <a:prstGeom prst="rect">
                <a:avLst/>
              </a:prstGeom>
              <a:ln w="12700" cap="flat">
                <a:noFill/>
                <a:miter lim="400000"/>
              </a:ln>
              <a:effectLst/>
            </p:spPr>
          </p:pic>
          <p:pic>
            <p:nvPicPr>
              <p:cNvPr id="123" name="pasted-image.pdf"/>
              <p:cNvPicPr/>
              <p:nvPr/>
            </p:nvPicPr>
            <p:blipFill>
              <a:blip r:embed="rId6">
                <a:extLst/>
              </a:blip>
              <a:stretch>
                <a:fillRect/>
              </a:stretch>
            </p:blipFill>
            <p:spPr>
              <a:xfrm>
                <a:off x="1957953" y="105422"/>
                <a:ext cx="292499" cy="276248"/>
              </a:xfrm>
              <a:prstGeom prst="rect">
                <a:avLst/>
              </a:prstGeom>
              <a:ln w="12700" cap="flat">
                <a:noFill/>
                <a:miter lim="400000"/>
              </a:ln>
              <a:effectLst/>
            </p:spPr>
          </p:pic>
          <p:sp>
            <p:nvSpPr>
              <p:cNvPr id="124" name="Shape 957"/>
              <p:cNvSpPr/>
              <p:nvPr/>
            </p:nvSpPr>
            <p:spPr>
              <a:xfrm>
                <a:off x="1522713" y="1217731"/>
                <a:ext cx="331313"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sp>
            <p:nvSpPr>
              <p:cNvPr id="125" name="Shape 958"/>
              <p:cNvSpPr/>
              <p:nvPr/>
            </p:nvSpPr>
            <p:spPr>
              <a:xfrm>
                <a:off x="1245521" y="730638"/>
                <a:ext cx="608505"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sp>
            <p:nvSpPr>
              <p:cNvPr id="126" name="Shape 959"/>
              <p:cNvSpPr/>
              <p:nvPr/>
            </p:nvSpPr>
            <p:spPr>
              <a:xfrm>
                <a:off x="819162" y="250501"/>
                <a:ext cx="1033542" cy="1"/>
              </a:xfrm>
              <a:prstGeom prst="line">
                <a:avLst/>
              </a:prstGeom>
              <a:noFill/>
              <a:ln w="12700" cap="flat">
                <a:solidFill>
                  <a:srgbClr val="004A88"/>
                </a:solidFill>
                <a:prstDash val="solid"/>
                <a:round/>
                <a:tailEnd type="triangle" w="med" len="med"/>
              </a:ln>
              <a:effectLst/>
            </p:spPr>
            <p:txBody>
              <a:bodyPr wrap="square" lIns="0" tIns="0" rIns="0" bIns="0" numCol="1" anchor="t">
                <a:noAutofit/>
              </a:bodyPr>
              <a:lstStyle/>
              <a:p>
                <a:pPr lvl="0" defTabSz="457200">
                  <a:defRPr sz="1200">
                    <a:solidFill>
                      <a:srgbClr val="000000"/>
                    </a:solidFill>
                    <a:uFillTx/>
                  </a:defRPr>
                </a:pPr>
                <a:endParaRPr/>
              </a:p>
            </p:txBody>
          </p:sp>
        </p:grpSp>
        <p:sp>
          <p:nvSpPr>
            <p:cNvPr id="115" name="Shape 961"/>
            <p:cNvSpPr/>
            <p:nvPr/>
          </p:nvSpPr>
          <p:spPr>
            <a:xfrm>
              <a:off x="2707520" y="507711"/>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116" name="Shape 962"/>
            <p:cNvSpPr/>
            <p:nvPr/>
          </p:nvSpPr>
          <p:spPr>
            <a:xfrm>
              <a:off x="2707520" y="989430"/>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sp>
          <p:nvSpPr>
            <p:cNvPr id="117" name="Shape 963"/>
            <p:cNvSpPr/>
            <p:nvPr/>
          </p:nvSpPr>
          <p:spPr>
            <a:xfrm>
              <a:off x="2707520" y="1471148"/>
              <a:ext cx="1227898" cy="345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0" tIns="0" rIns="0" bIns="0" numCol="1" anchor="t">
              <a:spAutoFit/>
            </a:bodyPr>
            <a:lstStyle>
              <a:lvl1pPr>
                <a:defRPr sz="1500">
                  <a:latin typeface="Avenir Next"/>
                  <a:ea typeface="Avenir Next"/>
                  <a:cs typeface="Avenir Next"/>
                  <a:sym typeface="Avenir Next"/>
                </a:defRPr>
              </a:lvl1pPr>
            </a:lstStyle>
            <a:p>
              <a:pPr lvl="0">
                <a:defRPr sz="1800">
                  <a:solidFill>
                    <a:srgbClr val="000000"/>
                  </a:solidFill>
                  <a:uFillTx/>
                </a:defRPr>
              </a:pPr>
              <a:r>
                <a:rPr sz="1500">
                  <a:solidFill>
                    <a:srgbClr val="4D4D4D"/>
                  </a:solidFill>
                  <a:uFill>
                    <a:solidFill>
                      <a:srgbClr val="4D4D4D"/>
                    </a:solidFill>
                  </a:uFill>
                </a:rPr>
                <a:t>Prod Release</a:t>
              </a:r>
            </a:p>
          </p:txBody>
        </p:sp>
      </p:grpSp>
    </p:spTree>
    <p:extLst>
      <p:ext uri="{BB962C8B-B14F-4D97-AF65-F5344CB8AC3E}">
        <p14:creationId xmlns:p14="http://schemas.microsoft.com/office/powerpoint/2010/main" val="2763294646"/>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p:tmAbs val="0"/>
                                  </p:iterate>
                                  <p:childTnLst>
                                    <p:set>
                                      <p:cBhvr>
                                        <p:cTn id="6" fill="hold"/>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0" presetClass="entr" presetSubtype="0" fill="hold" grpId="0" nodeType="afterEffect">
                                  <p:stCondLst>
                                    <p:cond delay="0"/>
                                  </p:stCondLst>
                                  <p:iterate>
                                    <p:tmAbs val="0"/>
                                  </p:iterate>
                                  <p:childTnLst>
                                    <p:set>
                                      <p:cBhvr>
                                        <p:cTn id="10" fill="hold"/>
                                        <p:tgtEl>
                                          <p:spTgt spid="112"/>
                                        </p:tgtEl>
                                        <p:attrNameLst>
                                          <p:attrName>style.visibility</p:attrName>
                                        </p:attrNameLst>
                                      </p:cBhvr>
                                      <p:to>
                                        <p:strVal val="visible"/>
                                      </p:to>
                                    </p:set>
                                    <p:animEffect transition="in" filter="fade">
                                      <p:cBhvr>
                                        <p:cTn id="11" dur="1000"/>
                                        <p:tgtEl>
                                          <p:spTgt spid="112"/>
                                        </p:tgtEl>
                                      </p:cBhvr>
                                    </p:animEffect>
                                  </p:childTnLst>
                                </p:cTn>
                              </p:par>
                            </p:childTnLst>
                          </p:cTn>
                        </p:par>
                        <p:par>
                          <p:cTn id="12" fill="hold">
                            <p:stCondLst>
                              <p:cond delay="2000"/>
                            </p:stCondLst>
                            <p:childTnLst>
                              <p:par>
                                <p:cTn id="13" presetID="10" presetClass="entr" presetSubtype="0" fill="hold" grpId="0" nodeType="afterEffect">
                                  <p:stCondLst>
                                    <p:cond delay="0"/>
                                  </p:stCondLst>
                                  <p:iterate>
                                    <p:tmAbs val="0"/>
                                  </p:iterate>
                                  <p:childTnLst>
                                    <p:set>
                                      <p:cBhvr>
                                        <p:cTn id="14" fill="hold"/>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3000"/>
                            </p:stCondLst>
                            <p:childTnLst>
                              <p:par>
                                <p:cTn id="17" presetID="10" presetClass="entr" presetSubtype="0" fill="hold" grpId="0" nodeType="afterEffect">
                                  <p:stCondLst>
                                    <p:cond delay="0"/>
                                  </p:stCondLst>
                                  <p:iterate>
                                    <p:tmAbs val="0"/>
                                  </p:iterate>
                                  <p:childTnLst>
                                    <p:set>
                                      <p:cBhvr>
                                        <p:cTn id="18" fill="hold"/>
                                        <p:tgtEl>
                                          <p:spTgt spid="76"/>
                                        </p:tgtEl>
                                        <p:attrNameLst>
                                          <p:attrName>style.visibility</p:attrName>
                                        </p:attrNameLst>
                                      </p:cBhvr>
                                      <p:to>
                                        <p:strVal val="visible"/>
                                      </p:to>
                                    </p:set>
                                    <p:animEffect transition="in" filter="fade">
                                      <p:cBhvr>
                                        <p:cTn id="19"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40" grpId="0" animBg="1" advAuto="0"/>
      <p:bldP spid="76" grpId="0" animBg="1" advAuto="0"/>
      <p:bldP spid="112"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6753" b="14072"/>
          <a:stretch/>
        </p:blipFill>
        <p:spPr>
          <a:xfrm>
            <a:off x="520700" y="449978"/>
            <a:ext cx="8102600" cy="3609825"/>
          </a:xfrm>
          <a:prstGeom prst="rect">
            <a:avLst/>
          </a:prstGeom>
        </p:spPr>
      </p:pic>
      <p:sp>
        <p:nvSpPr>
          <p:cNvPr id="5" name="Rectangle 4"/>
          <p:cNvSpPr/>
          <p:nvPr/>
        </p:nvSpPr>
        <p:spPr>
          <a:xfrm>
            <a:off x="3580097" y="4368481"/>
            <a:ext cx="5417961" cy="276999"/>
          </a:xfrm>
          <a:prstGeom prst="rect">
            <a:avLst/>
          </a:prstGeom>
        </p:spPr>
        <p:txBody>
          <a:bodyPr wrap="square">
            <a:spAutoFit/>
          </a:bodyPr>
          <a:lstStyle/>
          <a:p>
            <a:pPr algn="r"/>
            <a:r>
              <a:rPr lang="en-US" sz="1200" dirty="0"/>
              <a:t>http://</a:t>
            </a:r>
            <a:r>
              <a:rPr lang="en-US" sz="1200" dirty="0" err="1"/>
              <a:t>www.slideshare.net</a:t>
            </a:r>
            <a:r>
              <a:rPr lang="en-US" sz="1200" dirty="0"/>
              <a:t>/</a:t>
            </a:r>
            <a:r>
              <a:rPr lang="en-US" sz="1200" dirty="0" err="1"/>
              <a:t>awskorea</a:t>
            </a:r>
            <a:r>
              <a:rPr lang="en-US" sz="1200" dirty="0"/>
              <a:t>/aws-summit-seoul-2015-aws-47454649</a:t>
            </a:r>
          </a:p>
        </p:txBody>
      </p:sp>
    </p:spTree>
    <p:extLst>
      <p:ext uri="{BB962C8B-B14F-4D97-AF65-F5344CB8AC3E}">
        <p14:creationId xmlns:p14="http://schemas.microsoft.com/office/powerpoint/2010/main" val="399928912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7596" y="1390448"/>
            <a:ext cx="8825332" cy="584776"/>
          </a:xfrm>
          <a:prstGeom prst="rect">
            <a:avLst/>
          </a:prstGeom>
          <a:noFill/>
        </p:spPr>
        <p:txBody>
          <a:bodyPr wrap="square" rtlCol="0">
            <a:spAutoFit/>
          </a:bodyPr>
          <a:lstStyle/>
          <a:p>
            <a:pPr algn="ctr"/>
            <a:r>
              <a:rPr lang="ko-KR" altLang="en-US" sz="3200" dirty="0" smtClean="0">
                <a:solidFill>
                  <a:schemeClr val="bg2"/>
                </a:solidFill>
              </a:rPr>
              <a:t>어플리케이션의 </a:t>
            </a:r>
            <a:r>
              <a:rPr lang="ko-KR" altLang="en-US" sz="3200" b="1" dirty="0" smtClean="0">
                <a:solidFill>
                  <a:srgbClr val="01786E"/>
                </a:solidFill>
              </a:rPr>
              <a:t>배포 속도</a:t>
            </a:r>
            <a:r>
              <a:rPr lang="ko-KR" altLang="en-US" sz="3200" dirty="0" smtClean="0">
                <a:solidFill>
                  <a:schemeClr val="bg2"/>
                </a:solidFill>
              </a:rPr>
              <a:t>는 곧 비지니스 </a:t>
            </a:r>
            <a:r>
              <a:rPr lang="ko-KR" altLang="en-US" sz="3200" b="1" dirty="0" smtClean="0">
                <a:solidFill>
                  <a:srgbClr val="01786E"/>
                </a:solidFill>
              </a:rPr>
              <a:t>개선 속도</a:t>
            </a:r>
            <a:r>
              <a:rPr lang="ko-KR" altLang="en-US" sz="3200" dirty="0" smtClean="0">
                <a:solidFill>
                  <a:schemeClr val="bg2"/>
                </a:solidFill>
              </a:rPr>
              <a:t> </a:t>
            </a:r>
            <a:endParaRPr lang="en-US" sz="3200" dirty="0" err="1" smtClean="0">
              <a:solidFill>
                <a:schemeClr val="bg2"/>
              </a:solidFill>
            </a:endParaRPr>
          </a:p>
        </p:txBody>
      </p:sp>
      <p:sp>
        <p:nvSpPr>
          <p:cNvPr id="5" name="TextBox 4"/>
          <p:cNvSpPr txBox="1"/>
          <p:nvPr/>
        </p:nvSpPr>
        <p:spPr>
          <a:xfrm>
            <a:off x="143130" y="2497623"/>
            <a:ext cx="8825332" cy="584776"/>
          </a:xfrm>
          <a:prstGeom prst="rect">
            <a:avLst/>
          </a:prstGeom>
          <a:noFill/>
        </p:spPr>
        <p:txBody>
          <a:bodyPr wrap="square" rtlCol="0">
            <a:spAutoFit/>
          </a:bodyPr>
          <a:lstStyle/>
          <a:p>
            <a:pPr algn="ctr"/>
            <a:r>
              <a:rPr lang="en-US" altLang="ko-KR" sz="3200" dirty="0" err="1" smtClean="0">
                <a:solidFill>
                  <a:schemeClr val="bg2"/>
                </a:solidFill>
              </a:rPr>
              <a:t>Amazon.com</a:t>
            </a:r>
            <a:r>
              <a:rPr lang="en-US" altLang="ko-KR" sz="3200" dirty="0" smtClean="0">
                <a:solidFill>
                  <a:schemeClr val="bg2"/>
                </a:solidFill>
              </a:rPr>
              <a:t> </a:t>
            </a:r>
            <a:r>
              <a:rPr lang="ko-KR" altLang="en-US" sz="3200" dirty="0" smtClean="0">
                <a:solidFill>
                  <a:schemeClr val="bg2"/>
                </a:solidFill>
              </a:rPr>
              <a:t>은 </a:t>
            </a:r>
            <a:r>
              <a:rPr lang="en-US" altLang="ko-KR" sz="3200" dirty="0" smtClean="0">
                <a:solidFill>
                  <a:schemeClr val="bg2"/>
                </a:solidFill>
              </a:rPr>
              <a:t>1</a:t>
            </a:r>
            <a:r>
              <a:rPr lang="ko-KR" altLang="en-US" sz="3200" dirty="0" smtClean="0">
                <a:solidFill>
                  <a:schemeClr val="bg2"/>
                </a:solidFill>
              </a:rPr>
              <a:t>시간에 </a:t>
            </a:r>
            <a:r>
              <a:rPr lang="en-US" altLang="ko-KR" sz="3200" dirty="0" smtClean="0">
                <a:solidFill>
                  <a:schemeClr val="bg2"/>
                </a:solidFill>
              </a:rPr>
              <a:t>1</a:t>
            </a:r>
            <a:r>
              <a:rPr lang="ko-KR" altLang="en-US" sz="3200" dirty="0" smtClean="0">
                <a:solidFill>
                  <a:schemeClr val="bg2"/>
                </a:solidFill>
              </a:rPr>
              <a:t>천번</a:t>
            </a:r>
            <a:endParaRPr lang="en-US" sz="3200" dirty="0" err="1" smtClean="0">
              <a:solidFill>
                <a:schemeClr val="bg2"/>
              </a:solidFill>
            </a:endParaRPr>
          </a:p>
        </p:txBody>
      </p:sp>
    </p:spTree>
    <p:extLst>
      <p:ext uri="{BB962C8B-B14F-4D97-AF65-F5344CB8AC3E}">
        <p14:creationId xmlns:p14="http://schemas.microsoft.com/office/powerpoint/2010/main" val="306423953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hiteboard_1.jpg"/>
          <p:cNvPicPr>
            <a:picLocks noChangeAspect="1"/>
          </p:cNvPicPr>
          <p:nvPr/>
        </p:nvPicPr>
        <p:blipFill rotWithShape="1">
          <a:blip r:embed="rId2">
            <a:alphaModFix/>
          </a:blip>
          <a:srcRect t="14620" r="63429"/>
          <a:stretch/>
        </p:blipFill>
        <p:spPr>
          <a:xfrm>
            <a:off x="1518535" y="515780"/>
            <a:ext cx="5322952" cy="3988445"/>
          </a:xfrm>
          <a:prstGeom prst="rect">
            <a:avLst/>
          </a:prstGeom>
          <a:solidFill>
            <a:schemeClr val="bg1">
              <a:alpha val="13000"/>
            </a:schemeClr>
          </a:solidFill>
        </p:spPr>
      </p:pic>
    </p:spTree>
    <p:extLst>
      <p:ext uri="{BB962C8B-B14F-4D97-AF65-F5344CB8AC3E}">
        <p14:creationId xmlns:p14="http://schemas.microsoft.com/office/powerpoint/2010/main" val="2455722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161"/>
          <a:stretch/>
        </p:blipFill>
        <p:spPr>
          <a:xfrm>
            <a:off x="0" y="0"/>
            <a:ext cx="9144000" cy="5067794"/>
          </a:xfrm>
          <a:prstGeom prst="rect">
            <a:avLst/>
          </a:prstGeom>
        </p:spPr>
      </p:pic>
    </p:spTree>
    <p:extLst>
      <p:ext uri="{BB962C8B-B14F-4D97-AF65-F5344CB8AC3E}">
        <p14:creationId xmlns:p14="http://schemas.microsoft.com/office/powerpoint/2010/main" val="29266129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Cloud Native Journey</a:t>
            </a:r>
            <a:endParaRPr lang="en-US" dirty="0"/>
          </a:p>
        </p:txBody>
      </p:sp>
      <p:sp>
        <p:nvSpPr>
          <p:cNvPr id="4" name="Content Placeholder 3"/>
          <p:cNvSpPr>
            <a:spLocks noGrp="1"/>
          </p:cNvSpPr>
          <p:nvPr>
            <p:ph sz="quarter" idx="10"/>
          </p:nvPr>
        </p:nvSpPr>
        <p:spPr>
          <a:xfrm>
            <a:off x="366715" y="1020288"/>
            <a:ext cx="8410574" cy="3437411"/>
          </a:xfrm>
        </p:spPr>
        <p:txBody>
          <a:bodyPr/>
          <a:lstStyle/>
          <a:p>
            <a:r>
              <a:rPr lang="en-US" dirty="0" err="1" smtClean="0"/>
              <a:t>Greenfiled</a:t>
            </a:r>
            <a:r>
              <a:rPr lang="en-US" dirty="0" smtClean="0"/>
              <a:t> Development </a:t>
            </a:r>
          </a:p>
          <a:p>
            <a:r>
              <a:rPr lang="en-US" dirty="0" smtClean="0"/>
              <a:t>Legacy Management </a:t>
            </a:r>
          </a:p>
          <a:p>
            <a:r>
              <a:rPr lang="en-US" dirty="0" smtClean="0"/>
              <a:t>IT Transformation </a:t>
            </a:r>
          </a:p>
          <a:p>
            <a:endParaRPr lang="en-US" dirty="0"/>
          </a:p>
        </p:txBody>
      </p:sp>
    </p:spTree>
    <p:extLst>
      <p:ext uri="{BB962C8B-B14F-4D97-AF65-F5344CB8AC3E}">
        <p14:creationId xmlns:p14="http://schemas.microsoft.com/office/powerpoint/2010/main" val="373898870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dirty="0" smtClean="0"/>
              <a:t>시장을 선도하는 서비스들의 특징</a:t>
            </a:r>
            <a:endParaRPr lang="en-US" dirty="0"/>
          </a:p>
        </p:txBody>
      </p:sp>
      <p:sp>
        <p:nvSpPr>
          <p:cNvPr id="3" name="Content Placeholder 2"/>
          <p:cNvSpPr>
            <a:spLocks noGrp="1"/>
          </p:cNvSpPr>
          <p:nvPr>
            <p:ph sz="quarter" idx="10"/>
          </p:nvPr>
        </p:nvSpPr>
        <p:spPr/>
        <p:txBody>
          <a:bodyPr/>
          <a:lstStyle/>
          <a:p>
            <a:r>
              <a:rPr lang="ko-KR" altLang="en-US" dirty="0" smtClean="0"/>
              <a:t>다운타임이 </a:t>
            </a:r>
            <a:r>
              <a:rPr lang="en-US" altLang="ko-KR" dirty="0" smtClean="0"/>
              <a:t>Zero </a:t>
            </a:r>
            <a:r>
              <a:rPr lang="ko-KR" altLang="en-US" dirty="0" smtClean="0"/>
              <a:t>에 가까움 </a:t>
            </a:r>
            <a:endParaRPr lang="en-US" altLang="ko-KR" dirty="0" smtClean="0"/>
          </a:p>
          <a:p>
            <a:r>
              <a:rPr lang="ko-KR" altLang="en-US" dirty="0" smtClean="0"/>
              <a:t>서비스에 업데이트가 초단위로 발생 </a:t>
            </a:r>
            <a:endParaRPr lang="en-US" altLang="ko-KR" dirty="0" smtClean="0"/>
          </a:p>
          <a:p>
            <a:r>
              <a:rPr lang="ko-KR" altLang="en-US" dirty="0" smtClean="0"/>
              <a:t>대규모 분산 구조 </a:t>
            </a:r>
            <a:endParaRPr lang="en-US" altLang="ko-KR" dirty="0" smtClean="0"/>
          </a:p>
          <a:p>
            <a:r>
              <a:rPr lang="ko-KR" altLang="en-US" dirty="0" smtClean="0"/>
              <a:t>원하는 글로벌 지역에 즉시 사업 개시 가능한 신속성 </a:t>
            </a:r>
            <a:endParaRPr lang="en-US" altLang="ko-KR" dirty="0" smtClean="0"/>
          </a:p>
          <a:p>
            <a:r>
              <a:rPr lang="ko-KR" altLang="en-US" dirty="0" smtClean="0"/>
              <a:t>엄청난 수의 사용자의 유입을 처리 가능 </a:t>
            </a:r>
            <a:endParaRPr lang="en-US" altLang="ko-KR" dirty="0" smtClean="0"/>
          </a:p>
          <a:p>
            <a:r>
              <a:rPr lang="ko-KR" altLang="en-US" dirty="0" smtClean="0"/>
              <a:t>매우 뛰어난 웹 </a:t>
            </a:r>
            <a:r>
              <a:rPr lang="en-US" altLang="ko-KR" dirty="0" smtClean="0"/>
              <a:t>/</a:t>
            </a:r>
            <a:r>
              <a:rPr lang="ko-KR" altLang="en-US" dirty="0" smtClean="0"/>
              <a:t> 모바일 어플리케이션 품질</a:t>
            </a:r>
            <a:endParaRPr lang="en-US" altLang="ko-KR" dirty="0" smtClean="0"/>
          </a:p>
          <a:p>
            <a:r>
              <a:rPr lang="ko-KR" altLang="en-US" dirty="0" smtClean="0"/>
              <a:t>비지니스 자체에 집중  </a:t>
            </a:r>
            <a:endParaRPr lang="en-US" altLang="ko-KR" dirty="0" smtClean="0"/>
          </a:p>
          <a:p>
            <a:endParaRPr lang="en-US" altLang="ko-KR" dirty="0" smtClean="0"/>
          </a:p>
          <a:p>
            <a:endParaRPr lang="en-US" dirty="0"/>
          </a:p>
        </p:txBody>
      </p:sp>
    </p:spTree>
    <p:extLst>
      <p:ext uri="{BB962C8B-B14F-4D97-AF65-F5344CB8AC3E}">
        <p14:creationId xmlns:p14="http://schemas.microsoft.com/office/powerpoint/2010/main" val="41760979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F.jpg"/>
          <p:cNvPicPr/>
          <p:nvPr/>
        </p:nvPicPr>
        <p:blipFill rotWithShape="1">
          <a:blip r:embed="rId3">
            <a:extLst/>
          </a:blip>
          <a:srcRect l="503" r="159" b="25500"/>
          <a:stretch/>
        </p:blipFill>
        <p:spPr>
          <a:xfrm>
            <a:off x="0" y="0"/>
            <a:ext cx="9144000" cy="5143500"/>
          </a:xfrm>
          <a:prstGeom prst="rect">
            <a:avLst/>
          </a:prstGeom>
          <a:ln w="12700">
            <a:miter lim="400000"/>
          </a:ln>
        </p:spPr>
      </p:pic>
      <p:sp>
        <p:nvSpPr>
          <p:cNvPr id="9" name="Rectangle 8"/>
          <p:cNvSpPr/>
          <p:nvPr/>
        </p:nvSpPr>
        <p:spPr>
          <a:xfrm>
            <a:off x="0" y="0"/>
            <a:ext cx="9144000" cy="5143500"/>
          </a:xfrm>
          <a:prstGeom prst="rect">
            <a:avLst/>
          </a:prstGeom>
          <a:solidFill>
            <a:srgbClr val="182730">
              <a:alpha val="79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1104" y="2126463"/>
            <a:ext cx="8539274" cy="677108"/>
          </a:xfrm>
          <a:prstGeom prst="rect">
            <a:avLst/>
          </a:prstGeom>
          <a:noFill/>
        </p:spPr>
        <p:txBody>
          <a:bodyPr wrap="square" rtlCol="0">
            <a:spAutoFit/>
          </a:bodyPr>
          <a:lstStyle/>
          <a:p>
            <a:pPr algn="ctr"/>
            <a:r>
              <a:rPr lang="en-US" sz="3800" b="1" dirty="0" smtClean="0">
                <a:solidFill>
                  <a:schemeClr val="bg1"/>
                </a:solidFill>
              </a:rPr>
              <a:t>12 Factor Apps</a:t>
            </a:r>
          </a:p>
        </p:txBody>
      </p:sp>
    </p:spTree>
    <p:extLst>
      <p:ext uri="{BB962C8B-B14F-4D97-AF65-F5344CB8AC3E}">
        <p14:creationId xmlns:p14="http://schemas.microsoft.com/office/powerpoint/2010/main" val="365633627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Twelve Factors</a:t>
            </a:r>
            <a:endParaRPr lang="en-US" dirty="0"/>
          </a:p>
        </p:txBody>
      </p:sp>
      <p:sp>
        <p:nvSpPr>
          <p:cNvPr id="4" name="Content Placeholder 3"/>
          <p:cNvSpPr>
            <a:spLocks noGrp="1"/>
          </p:cNvSpPr>
          <p:nvPr>
            <p:ph sz="quarter" idx="10"/>
          </p:nvPr>
        </p:nvSpPr>
        <p:spPr>
          <a:xfrm>
            <a:off x="366715" y="959862"/>
            <a:ext cx="3821155" cy="3497838"/>
          </a:xfrm>
        </p:spPr>
        <p:txBody>
          <a:bodyPr/>
          <a:lstStyle/>
          <a:p>
            <a:r>
              <a:rPr lang="en-US" dirty="0" smtClean="0"/>
              <a:t>Codebase</a:t>
            </a:r>
          </a:p>
          <a:p>
            <a:r>
              <a:rPr lang="en-US" dirty="0" smtClean="0"/>
              <a:t>Dependencies</a:t>
            </a:r>
          </a:p>
          <a:p>
            <a:r>
              <a:rPr lang="en-US" dirty="0" err="1" smtClean="0"/>
              <a:t>Config</a:t>
            </a:r>
            <a:endParaRPr lang="en-US" dirty="0" smtClean="0"/>
          </a:p>
          <a:p>
            <a:r>
              <a:rPr lang="en-US" dirty="0" smtClean="0"/>
              <a:t>Backing Services</a:t>
            </a:r>
          </a:p>
          <a:p>
            <a:r>
              <a:rPr lang="en-US" dirty="0" smtClean="0"/>
              <a:t>Build, release, run</a:t>
            </a:r>
          </a:p>
          <a:p>
            <a:r>
              <a:rPr lang="en-US" dirty="0" smtClean="0"/>
              <a:t>Processes</a:t>
            </a:r>
          </a:p>
        </p:txBody>
      </p:sp>
      <p:sp>
        <p:nvSpPr>
          <p:cNvPr id="5" name="Content Placeholder 3"/>
          <p:cNvSpPr txBox="1">
            <a:spLocks/>
          </p:cNvSpPr>
          <p:nvPr/>
        </p:nvSpPr>
        <p:spPr bwMode="gray">
          <a:xfrm>
            <a:off x="4852397" y="947437"/>
            <a:ext cx="3821155" cy="3497838"/>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Port binding</a:t>
            </a:r>
          </a:p>
          <a:p>
            <a:r>
              <a:rPr lang="en-US" dirty="0" smtClean="0"/>
              <a:t>Concurrency</a:t>
            </a:r>
          </a:p>
          <a:p>
            <a:r>
              <a:rPr lang="en-US" dirty="0" smtClean="0"/>
              <a:t>Disposability</a:t>
            </a:r>
          </a:p>
          <a:p>
            <a:r>
              <a:rPr lang="en-US" dirty="0" err="1" smtClean="0"/>
              <a:t>Dev</a:t>
            </a:r>
            <a:r>
              <a:rPr lang="en-US" dirty="0" smtClean="0"/>
              <a:t>/prod parity</a:t>
            </a:r>
          </a:p>
          <a:p>
            <a:r>
              <a:rPr lang="en-US" dirty="0" smtClean="0"/>
              <a:t>Logs</a:t>
            </a:r>
          </a:p>
          <a:p>
            <a:r>
              <a:rPr lang="en-US" dirty="0" smtClean="0"/>
              <a:t>Admin processes</a:t>
            </a:r>
          </a:p>
        </p:txBody>
      </p:sp>
      <p:sp>
        <p:nvSpPr>
          <p:cNvPr id="6" name="Rectangle 5"/>
          <p:cNvSpPr/>
          <p:nvPr/>
        </p:nvSpPr>
        <p:spPr>
          <a:xfrm>
            <a:off x="7825042" y="4345590"/>
            <a:ext cx="1300356" cy="246221"/>
          </a:xfrm>
          <a:prstGeom prst="rect">
            <a:avLst/>
          </a:prstGeom>
        </p:spPr>
        <p:txBody>
          <a:bodyPr wrap="none">
            <a:spAutoFit/>
          </a:bodyPr>
          <a:lstStyle/>
          <a:p>
            <a:r>
              <a:rPr lang="en-US" sz="1000" b="1" dirty="0"/>
              <a:t>http://12factor.net/</a:t>
            </a:r>
          </a:p>
        </p:txBody>
      </p:sp>
    </p:spTree>
    <p:extLst>
      <p:ext uri="{BB962C8B-B14F-4D97-AF65-F5344CB8AC3E}">
        <p14:creationId xmlns:p14="http://schemas.microsoft.com/office/powerpoint/2010/main" val="153766942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4271" y="124677"/>
            <a:ext cx="2838481" cy="4257721"/>
          </a:xfrm>
          <a:prstGeom prst="rect">
            <a:avLst/>
          </a:prstGeom>
        </p:spPr>
      </p:pic>
      <p:sp>
        <p:nvSpPr>
          <p:cNvPr id="6" name="Rectangle 5"/>
          <p:cNvSpPr/>
          <p:nvPr/>
        </p:nvSpPr>
        <p:spPr>
          <a:xfrm>
            <a:off x="2286000" y="4436603"/>
            <a:ext cx="6858000" cy="276999"/>
          </a:xfrm>
          <a:prstGeom prst="rect">
            <a:avLst/>
          </a:prstGeom>
        </p:spPr>
        <p:txBody>
          <a:bodyPr wrap="square">
            <a:spAutoFit/>
          </a:bodyPr>
          <a:lstStyle/>
          <a:p>
            <a:pPr algn="r"/>
            <a:r>
              <a:rPr lang="en-US" sz="1200" b="1" dirty="0"/>
              <a:t>http://</a:t>
            </a:r>
            <a:r>
              <a:rPr lang="en-US" sz="1200" b="1" dirty="0" err="1"/>
              <a:t>pivotal.io</a:t>
            </a:r>
            <a:r>
              <a:rPr lang="en-US" sz="1200" b="1" dirty="0"/>
              <a:t>/platform/migrating-to-cloud-native-application-architectures-</a:t>
            </a:r>
            <a:r>
              <a:rPr lang="en-US" sz="1200" b="1" dirty="0" err="1"/>
              <a:t>ebook</a:t>
            </a:r>
            <a:endParaRPr lang="en-US" sz="1200" b="1" dirty="0"/>
          </a:p>
        </p:txBody>
      </p:sp>
      <p:sp>
        <p:nvSpPr>
          <p:cNvPr id="2" name="TextBox 1"/>
          <p:cNvSpPr txBox="1"/>
          <p:nvPr/>
        </p:nvSpPr>
        <p:spPr>
          <a:xfrm>
            <a:off x="3964905" y="1367076"/>
            <a:ext cx="4362364" cy="1477328"/>
          </a:xfrm>
          <a:prstGeom prst="rect">
            <a:avLst/>
          </a:prstGeom>
          <a:noFill/>
        </p:spPr>
        <p:txBody>
          <a:bodyPr wrap="square" rtlCol="0">
            <a:spAutoFit/>
          </a:bodyPr>
          <a:lstStyle/>
          <a:p>
            <a:pPr algn="ctr"/>
            <a:r>
              <a:rPr lang="ko-KR" altLang="en-US" dirty="0" smtClean="0">
                <a:solidFill>
                  <a:schemeClr val="bg2"/>
                </a:solidFill>
              </a:rPr>
              <a:t>무료로 배포 </a:t>
            </a:r>
            <a:endParaRPr lang="en-US" dirty="0">
              <a:solidFill>
                <a:schemeClr val="bg2"/>
              </a:solidFill>
            </a:endParaRPr>
          </a:p>
          <a:p>
            <a:pPr algn="ctr"/>
            <a:r>
              <a:rPr lang="ko-KR" altLang="en-US" dirty="0" smtClean="0">
                <a:solidFill>
                  <a:schemeClr val="bg2"/>
                </a:solidFill>
              </a:rPr>
              <a:t> 마음껏 읽어보세요</a:t>
            </a:r>
            <a:r>
              <a:rPr lang="en-US" altLang="ko-KR" dirty="0" smtClean="0">
                <a:solidFill>
                  <a:schemeClr val="bg2"/>
                </a:solidFill>
              </a:rPr>
              <a:t>.</a:t>
            </a:r>
            <a:r>
              <a:rPr lang="ko-KR" altLang="en-US" dirty="0" smtClean="0">
                <a:solidFill>
                  <a:schemeClr val="bg2"/>
                </a:solidFill>
              </a:rPr>
              <a:t> </a:t>
            </a:r>
            <a:endParaRPr lang="en-US" altLang="ko-KR" dirty="0" smtClean="0">
              <a:solidFill>
                <a:schemeClr val="bg2"/>
              </a:solidFill>
            </a:endParaRPr>
          </a:p>
          <a:p>
            <a:pPr algn="ctr"/>
            <a:endParaRPr lang="en-US" dirty="0">
              <a:solidFill>
                <a:schemeClr val="bg2"/>
              </a:solidFill>
            </a:endParaRPr>
          </a:p>
          <a:p>
            <a:pPr algn="ctr"/>
            <a:endParaRPr lang="en-US" dirty="0" smtClean="0">
              <a:solidFill>
                <a:schemeClr val="bg2"/>
              </a:solidFill>
            </a:endParaRPr>
          </a:p>
          <a:p>
            <a:pPr algn="ctr"/>
            <a:r>
              <a:rPr lang="ko-KR" altLang="en-US" dirty="0" smtClean="0">
                <a:solidFill>
                  <a:schemeClr val="bg2"/>
                </a:solidFill>
              </a:rPr>
              <a:t>한글판은 준비중 </a:t>
            </a:r>
            <a:r>
              <a:rPr lang="ko-KR" altLang="en-US" dirty="0" smtClean="0">
                <a:solidFill>
                  <a:schemeClr val="bg2"/>
                </a:solidFill>
                <a:sym typeface="Wingdings"/>
              </a:rPr>
              <a:t> </a:t>
            </a:r>
            <a:endParaRPr lang="en-US" dirty="0" err="1" smtClean="0">
              <a:solidFill>
                <a:schemeClr val="bg2"/>
              </a:solidFill>
            </a:endParaRPr>
          </a:p>
        </p:txBody>
      </p:sp>
    </p:spTree>
    <p:extLst>
      <p:ext uri="{BB962C8B-B14F-4D97-AF65-F5344CB8AC3E}">
        <p14:creationId xmlns:p14="http://schemas.microsoft.com/office/powerpoint/2010/main" val="25711500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F.jpg"/>
          <p:cNvPicPr/>
          <p:nvPr/>
        </p:nvPicPr>
        <p:blipFill rotWithShape="1">
          <a:blip r:embed="rId3">
            <a:extLst/>
          </a:blip>
          <a:srcRect l="503" r="159" b="25500"/>
          <a:stretch/>
        </p:blipFill>
        <p:spPr>
          <a:xfrm>
            <a:off x="0" y="0"/>
            <a:ext cx="9144000" cy="5143500"/>
          </a:xfrm>
          <a:prstGeom prst="rect">
            <a:avLst/>
          </a:prstGeom>
          <a:ln w="12700">
            <a:miter lim="400000"/>
          </a:ln>
        </p:spPr>
      </p:pic>
      <p:sp>
        <p:nvSpPr>
          <p:cNvPr id="9" name="Rectangle 8"/>
          <p:cNvSpPr/>
          <p:nvPr/>
        </p:nvSpPr>
        <p:spPr>
          <a:xfrm>
            <a:off x="0" y="0"/>
            <a:ext cx="9144000" cy="5143500"/>
          </a:xfrm>
          <a:prstGeom prst="rect">
            <a:avLst/>
          </a:prstGeom>
          <a:solidFill>
            <a:srgbClr val="182730">
              <a:alpha val="79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1104" y="2126463"/>
            <a:ext cx="8539274" cy="677108"/>
          </a:xfrm>
          <a:prstGeom prst="rect">
            <a:avLst/>
          </a:prstGeom>
          <a:noFill/>
        </p:spPr>
        <p:txBody>
          <a:bodyPr wrap="square" rtlCol="0">
            <a:spAutoFit/>
          </a:bodyPr>
          <a:lstStyle/>
          <a:p>
            <a:pPr algn="ctr"/>
            <a:r>
              <a:rPr lang="en-US" sz="3800" b="1" dirty="0" smtClean="0">
                <a:solidFill>
                  <a:schemeClr val="bg1"/>
                </a:solidFill>
              </a:rPr>
              <a:t>Netflix OSS</a:t>
            </a:r>
          </a:p>
        </p:txBody>
      </p:sp>
    </p:spTree>
    <p:extLst>
      <p:ext uri="{BB962C8B-B14F-4D97-AF65-F5344CB8AC3E}">
        <p14:creationId xmlns:p14="http://schemas.microsoft.com/office/powerpoint/2010/main" val="12395382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smtClean="0"/>
              <a:t>7 years for Cloud Native (2008 – 2015)</a:t>
            </a:r>
            <a:endParaRPr lang="en-US" dirty="0"/>
          </a:p>
        </p:txBody>
      </p:sp>
      <p:sp>
        <p:nvSpPr>
          <p:cNvPr id="4" name="Rounded Rectangle 3"/>
          <p:cNvSpPr/>
          <p:nvPr/>
        </p:nvSpPr>
        <p:spPr>
          <a:xfrm>
            <a:off x="5619217" y="3803812"/>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a:t>
            </a:r>
            <a:r>
              <a:rPr lang="en-US" sz="1600" dirty="0" err="1" smtClean="0"/>
              <a:t>IaaS</a:t>
            </a:r>
            <a:endParaRPr lang="en-US" sz="1600" dirty="0"/>
          </a:p>
        </p:txBody>
      </p:sp>
      <p:sp>
        <p:nvSpPr>
          <p:cNvPr id="6" name="Rounded Rectangle 5"/>
          <p:cNvSpPr/>
          <p:nvPr/>
        </p:nvSpPr>
        <p:spPr>
          <a:xfrm>
            <a:off x="5621219" y="3296173"/>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sp>
        <p:nvSpPr>
          <p:cNvPr id="7" name="Rounded Rectangle 6"/>
          <p:cNvSpPr/>
          <p:nvPr/>
        </p:nvSpPr>
        <p:spPr>
          <a:xfrm>
            <a:off x="5623221" y="2312304"/>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Micro Services</a:t>
            </a:r>
            <a:endParaRPr lang="en-US" sz="1600" dirty="0"/>
          </a:p>
        </p:txBody>
      </p:sp>
      <p:sp>
        <p:nvSpPr>
          <p:cNvPr id="8" name="Rounded Rectangle 7"/>
          <p:cNvSpPr/>
          <p:nvPr/>
        </p:nvSpPr>
        <p:spPr>
          <a:xfrm>
            <a:off x="5616868" y="1829734"/>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Routing / Health check</a:t>
            </a:r>
            <a:endParaRPr lang="en-US" sz="1600" dirty="0"/>
          </a:p>
        </p:txBody>
      </p:sp>
      <p:sp>
        <p:nvSpPr>
          <p:cNvPr id="9" name="Rounded Rectangle 8"/>
          <p:cNvSpPr/>
          <p:nvPr/>
        </p:nvSpPr>
        <p:spPr>
          <a:xfrm>
            <a:off x="5610515" y="1330449"/>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API</a:t>
            </a:r>
            <a:endParaRPr lang="en-US" sz="1600" dirty="0"/>
          </a:p>
        </p:txBody>
      </p:sp>
      <p:sp>
        <p:nvSpPr>
          <p:cNvPr id="10" name="Rounded Rectangle 9"/>
          <p:cNvSpPr/>
          <p:nvPr/>
        </p:nvSpPr>
        <p:spPr>
          <a:xfrm>
            <a:off x="5616867" y="2798901"/>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Logging</a:t>
            </a:r>
            <a:endParaRPr lang="en-US" sz="1600" dirty="0"/>
          </a:p>
        </p:txBody>
      </p:sp>
      <p:sp>
        <p:nvSpPr>
          <p:cNvPr id="11" name="Can 10"/>
          <p:cNvSpPr/>
          <p:nvPr/>
        </p:nvSpPr>
        <p:spPr>
          <a:xfrm>
            <a:off x="818834" y="2949289"/>
            <a:ext cx="2255973" cy="1311723"/>
          </a:xfrm>
          <a:prstGeom prst="can">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Big Oracle</a:t>
            </a:r>
            <a:endParaRPr lang="en-US" dirty="0"/>
          </a:p>
        </p:txBody>
      </p:sp>
      <p:sp>
        <p:nvSpPr>
          <p:cNvPr id="13" name="Cube 12"/>
          <p:cNvSpPr/>
          <p:nvPr/>
        </p:nvSpPr>
        <p:spPr>
          <a:xfrm>
            <a:off x="835545" y="1286658"/>
            <a:ext cx="2230907" cy="1186399"/>
          </a:xfrm>
          <a:prstGeom prst="cube">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Big Java</a:t>
            </a:r>
            <a:endParaRPr lang="en-US" dirty="0"/>
          </a:p>
        </p:txBody>
      </p:sp>
      <p:sp>
        <p:nvSpPr>
          <p:cNvPr id="14" name="Right Arrow 13"/>
          <p:cNvSpPr/>
          <p:nvPr/>
        </p:nvSpPr>
        <p:spPr>
          <a:xfrm>
            <a:off x="3935419" y="2272540"/>
            <a:ext cx="1019365" cy="660039"/>
          </a:xfrm>
          <a:prstGeom prst="rightArrow">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1946821" y="2573317"/>
            <a:ext cx="0" cy="334197"/>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3291856" y="3764621"/>
            <a:ext cx="2151804" cy="652062"/>
          </a:xfrm>
          <a:prstGeom prst="rect">
            <a:avLst/>
          </a:prstGeom>
        </p:spPr>
      </p:pic>
    </p:spTree>
    <p:extLst>
      <p:ext uri="{BB962C8B-B14F-4D97-AF65-F5344CB8AC3E}">
        <p14:creationId xmlns:p14="http://schemas.microsoft.com/office/powerpoint/2010/main" val="10191514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92706" y="1395272"/>
            <a:ext cx="3200139" cy="2531542"/>
          </a:xfrm>
          <a:prstGeom prst="rect">
            <a:avLst/>
          </a:prstGeom>
          <a:solidFill>
            <a:srgbClr val="FF0000"/>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Netflix experiences – Netflix OSS</a:t>
            </a:r>
            <a:endParaRPr lang="en-US" dirty="0"/>
          </a:p>
        </p:txBody>
      </p:sp>
      <p:sp>
        <p:nvSpPr>
          <p:cNvPr id="4" name="Rounded Rectangle 3"/>
          <p:cNvSpPr/>
          <p:nvPr/>
        </p:nvSpPr>
        <p:spPr>
          <a:xfrm>
            <a:off x="463902" y="3979264"/>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Cloud </a:t>
            </a:r>
            <a:r>
              <a:rPr lang="en-US" sz="1600" dirty="0" err="1" smtClean="0"/>
              <a:t>IaaS</a:t>
            </a:r>
            <a:endParaRPr lang="en-US" sz="1600" dirty="0"/>
          </a:p>
        </p:txBody>
      </p:sp>
      <p:sp>
        <p:nvSpPr>
          <p:cNvPr id="5" name="Rounded Rectangle 4"/>
          <p:cNvSpPr/>
          <p:nvPr/>
        </p:nvSpPr>
        <p:spPr>
          <a:xfrm>
            <a:off x="465904" y="3421495"/>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Data</a:t>
            </a:r>
            <a:endParaRPr lang="en-US" sz="1600" dirty="0"/>
          </a:p>
        </p:txBody>
      </p:sp>
      <p:sp>
        <p:nvSpPr>
          <p:cNvPr id="6" name="Rounded Rectangle 5"/>
          <p:cNvSpPr/>
          <p:nvPr/>
        </p:nvSpPr>
        <p:spPr>
          <a:xfrm>
            <a:off x="467906" y="2437626"/>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Micro Services</a:t>
            </a:r>
            <a:endParaRPr lang="en-US" sz="1600" dirty="0"/>
          </a:p>
        </p:txBody>
      </p:sp>
      <p:sp>
        <p:nvSpPr>
          <p:cNvPr id="7" name="Rounded Rectangle 6"/>
          <p:cNvSpPr/>
          <p:nvPr/>
        </p:nvSpPr>
        <p:spPr>
          <a:xfrm>
            <a:off x="461553" y="1955056"/>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Routing / Health check</a:t>
            </a:r>
            <a:endParaRPr lang="en-US" sz="1600" dirty="0"/>
          </a:p>
        </p:txBody>
      </p:sp>
      <p:sp>
        <p:nvSpPr>
          <p:cNvPr id="8" name="Rounded Rectangle 7"/>
          <p:cNvSpPr/>
          <p:nvPr/>
        </p:nvSpPr>
        <p:spPr>
          <a:xfrm>
            <a:off x="455200" y="1455771"/>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API</a:t>
            </a:r>
            <a:endParaRPr lang="en-US" sz="1600" dirty="0"/>
          </a:p>
        </p:txBody>
      </p:sp>
      <p:sp>
        <p:nvSpPr>
          <p:cNvPr id="9" name="Rounded Rectangle 8"/>
          <p:cNvSpPr/>
          <p:nvPr/>
        </p:nvSpPr>
        <p:spPr>
          <a:xfrm>
            <a:off x="461552" y="2924223"/>
            <a:ext cx="3053744" cy="448844"/>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Logging</a:t>
            </a:r>
            <a:endParaRPr lang="en-US" sz="1600" dirty="0"/>
          </a:p>
        </p:txBody>
      </p:sp>
      <p:pic>
        <p:nvPicPr>
          <p:cNvPr id="10" name="Picture 9"/>
          <p:cNvPicPr>
            <a:picLocks noChangeAspect="1"/>
          </p:cNvPicPr>
          <p:nvPr/>
        </p:nvPicPr>
        <p:blipFill rotWithShape="1">
          <a:blip r:embed="rId2"/>
          <a:srcRect l="3774" t="8092" r="4734" b="9249"/>
          <a:stretch/>
        </p:blipFill>
        <p:spPr>
          <a:xfrm>
            <a:off x="5130249" y="1286658"/>
            <a:ext cx="3634622" cy="2389508"/>
          </a:xfrm>
          <a:prstGeom prst="rect">
            <a:avLst/>
          </a:prstGeom>
        </p:spPr>
      </p:pic>
      <p:sp>
        <p:nvSpPr>
          <p:cNvPr id="12" name="Right Arrow 11"/>
          <p:cNvSpPr/>
          <p:nvPr/>
        </p:nvSpPr>
        <p:spPr>
          <a:xfrm>
            <a:off x="3943774" y="2347734"/>
            <a:ext cx="985944" cy="618264"/>
          </a:xfrm>
          <a:prstGeom prst="rightArrow">
            <a:avLst/>
          </a:prstGeom>
          <a:solidFill>
            <a:schemeClr val="bg1">
              <a:lumMod val="85000"/>
            </a:schemeClr>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731096" y="4016294"/>
            <a:ext cx="2377574" cy="369332"/>
          </a:xfrm>
          <a:prstGeom prst="rect">
            <a:avLst/>
          </a:prstGeom>
        </p:spPr>
        <p:txBody>
          <a:bodyPr wrap="none">
            <a:spAutoFit/>
          </a:bodyPr>
          <a:lstStyle/>
          <a:p>
            <a:r>
              <a:rPr lang="en-US" dirty="0"/>
              <a:t>http://</a:t>
            </a:r>
            <a:r>
              <a:rPr lang="en-US" dirty="0" err="1"/>
              <a:t>netflix.github.io</a:t>
            </a:r>
            <a:r>
              <a:rPr lang="en-US" dirty="0"/>
              <a:t>/</a:t>
            </a:r>
          </a:p>
        </p:txBody>
      </p:sp>
    </p:spTree>
    <p:extLst>
      <p:ext uri="{BB962C8B-B14F-4D97-AF65-F5344CB8AC3E}">
        <p14:creationId xmlns:p14="http://schemas.microsoft.com/office/powerpoint/2010/main" val="343517379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496"/>
          <p:cNvSpPr txBox="1">
            <a:spLocks/>
          </p:cNvSpPr>
          <p:nvPr/>
        </p:nvSpPr>
        <p:spPr>
          <a:xfrm>
            <a:off x="5330225" y="1504281"/>
            <a:ext cx="2764657" cy="2134938"/>
          </a:xfrm>
          <a:prstGeom prst="rect">
            <a:avLst/>
          </a:prstGeom>
        </p:spPr>
        <p:txBody>
          <a:bodyPr>
            <a:normAutofit/>
          </a:bodyPr>
          <a:lstStyle>
            <a:lvl1pPr marL="228600" indent="-228600" algn="l" defTabSz="914400" rtl="0" eaLnBrk="1" latinLnBrk="0" hangingPunct="1">
              <a:spcBef>
                <a:spcPct val="20000"/>
              </a:spcBef>
              <a:buClr>
                <a:srgbClr val="2C95DD"/>
              </a:buClr>
              <a:buFont typeface="Arial" pitchFamily="34" charset="0"/>
              <a:buChar char="•"/>
              <a:defRPr sz="2800" kern="1200">
                <a:solidFill>
                  <a:schemeClr val="tx1"/>
                </a:solidFill>
                <a:latin typeface="MetaNormalLF-Roman" pitchFamily="34" charset="0"/>
                <a:ea typeface="+mn-ea"/>
                <a:cs typeface="+mn-cs"/>
              </a:defRPr>
            </a:lvl1pPr>
            <a:lvl2pPr marL="742950" indent="-285750" algn="l" defTabSz="91440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2pPr>
            <a:lvl3pPr marL="1143000" indent="-228600" algn="l" defTabSz="914400" rtl="0" eaLnBrk="1" latinLnBrk="0" hangingPunct="1">
              <a:spcBef>
                <a:spcPct val="20000"/>
              </a:spcBef>
              <a:buClr>
                <a:srgbClr val="2C95DD"/>
              </a:buClr>
              <a:buFont typeface="Arial" pitchFamily="34" charset="0"/>
              <a:buChar char="•"/>
              <a:defRPr sz="2000" kern="1200">
                <a:solidFill>
                  <a:schemeClr val="tx1"/>
                </a:solidFill>
                <a:latin typeface="MetaNormalLF-Roman" pitchFamily="34" charset="0"/>
                <a:ea typeface="+mn-ea"/>
                <a:cs typeface="+mn-cs"/>
              </a:defRPr>
            </a:lvl3pPr>
            <a:lvl4pPr marL="16002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4pPr>
            <a:lvl5pPr marL="2057400" indent="-228600" algn="l" defTabSz="914400" rtl="0" eaLnBrk="1" latinLnBrk="0" hangingPunct="1">
              <a:spcBef>
                <a:spcPct val="20000"/>
              </a:spcBef>
              <a:buClr>
                <a:srgbClr val="2C95DD"/>
              </a:buClr>
              <a:buFont typeface="Arial" pitchFamily="34" charset="0"/>
              <a:buChar char="»"/>
              <a:defRPr sz="1800" kern="1200">
                <a:solidFill>
                  <a:schemeClr val="tx1"/>
                </a:solidFill>
                <a:latin typeface="MetaNormalLF-Roman"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594" indent="-180594" defTabSz="722376">
              <a:spcBef>
                <a:spcPts val="900"/>
              </a:spcBef>
              <a:buClr>
                <a:schemeClr val="tx2"/>
              </a:buClr>
              <a:defRPr sz="1800">
                <a:solidFill>
                  <a:srgbClr val="000000"/>
                </a:solidFill>
                <a:uFillTx/>
              </a:defRPr>
            </a:pPr>
            <a:r>
              <a:rPr lang="en-US" sz="1896" dirty="0" smtClean="0">
                <a:solidFill>
                  <a:srgbClr val="4D4D4D"/>
                </a:solidFill>
                <a:uFill>
                  <a:solidFill>
                    <a:srgbClr val="4D4D4D"/>
                  </a:solidFill>
                </a:uFill>
              </a:rPr>
              <a:t>Eureka</a:t>
            </a:r>
          </a:p>
          <a:p>
            <a:pPr marL="180594" indent="-180594" defTabSz="722376">
              <a:spcBef>
                <a:spcPts val="900"/>
              </a:spcBef>
              <a:buClr>
                <a:schemeClr val="tx2"/>
              </a:buClr>
              <a:defRPr sz="1800">
                <a:solidFill>
                  <a:srgbClr val="000000"/>
                </a:solidFill>
                <a:uFillTx/>
              </a:defRPr>
            </a:pPr>
            <a:r>
              <a:rPr lang="en-US" sz="1896" dirty="0" err="1" smtClean="0">
                <a:solidFill>
                  <a:srgbClr val="4D4D4D"/>
                </a:solidFill>
                <a:uFill>
                  <a:solidFill>
                    <a:srgbClr val="4D4D4D"/>
                  </a:solidFill>
                </a:uFill>
              </a:rPr>
              <a:t>Hystrix</a:t>
            </a:r>
            <a:r>
              <a:rPr lang="en-US" sz="1896" dirty="0" smtClean="0">
                <a:solidFill>
                  <a:srgbClr val="4D4D4D"/>
                </a:solidFill>
                <a:uFill>
                  <a:solidFill>
                    <a:srgbClr val="4D4D4D"/>
                  </a:solidFill>
                </a:uFill>
              </a:rPr>
              <a:t> + Turbine</a:t>
            </a:r>
          </a:p>
          <a:p>
            <a:pPr marL="180594" indent="-180594" defTabSz="722376">
              <a:spcBef>
                <a:spcPts val="900"/>
              </a:spcBef>
              <a:buClr>
                <a:schemeClr val="tx2"/>
              </a:buClr>
              <a:defRPr sz="1800">
                <a:solidFill>
                  <a:srgbClr val="000000"/>
                </a:solidFill>
                <a:uFillTx/>
              </a:defRPr>
            </a:pPr>
            <a:r>
              <a:rPr lang="en-US" sz="1896" dirty="0" smtClean="0">
                <a:solidFill>
                  <a:srgbClr val="4D4D4D"/>
                </a:solidFill>
                <a:uFill>
                  <a:solidFill>
                    <a:srgbClr val="4D4D4D"/>
                  </a:solidFill>
                </a:uFill>
              </a:rPr>
              <a:t>Ribbon</a:t>
            </a:r>
          </a:p>
          <a:p>
            <a:pPr marL="180594" indent="-180594" defTabSz="722376">
              <a:spcBef>
                <a:spcPts val="900"/>
              </a:spcBef>
              <a:buClr>
                <a:schemeClr val="tx2"/>
              </a:buClr>
              <a:defRPr sz="1800">
                <a:solidFill>
                  <a:srgbClr val="000000"/>
                </a:solidFill>
                <a:uFillTx/>
              </a:defRPr>
            </a:pPr>
            <a:r>
              <a:rPr lang="en-US" sz="1896" dirty="0" smtClean="0">
                <a:solidFill>
                  <a:srgbClr val="4D4D4D"/>
                </a:solidFill>
                <a:uFill>
                  <a:solidFill>
                    <a:srgbClr val="4D4D4D"/>
                  </a:solidFill>
                </a:uFill>
              </a:rPr>
              <a:t>Feign</a:t>
            </a:r>
          </a:p>
          <a:p>
            <a:pPr marL="180594" indent="-180594" defTabSz="722376">
              <a:spcBef>
                <a:spcPts val="900"/>
              </a:spcBef>
              <a:buClr>
                <a:schemeClr val="tx2"/>
              </a:buClr>
              <a:defRPr sz="1800">
                <a:solidFill>
                  <a:srgbClr val="000000"/>
                </a:solidFill>
                <a:uFillTx/>
              </a:defRPr>
            </a:pPr>
            <a:r>
              <a:rPr lang="en-US" sz="1896" dirty="0" err="1" smtClean="0">
                <a:solidFill>
                  <a:srgbClr val="4D4D4D"/>
                </a:solidFill>
                <a:uFill>
                  <a:solidFill>
                    <a:srgbClr val="4D4D4D"/>
                  </a:solidFill>
                </a:uFill>
              </a:rPr>
              <a:t>Zuul</a:t>
            </a:r>
            <a:endParaRPr lang="en-US" sz="1896" dirty="0">
              <a:solidFill>
                <a:srgbClr val="4D4D4D"/>
              </a:solidFill>
              <a:uFill>
                <a:solidFill>
                  <a:srgbClr val="4D4D4D"/>
                </a:solidFill>
              </a:uFill>
            </a:endParaRPr>
          </a:p>
        </p:txBody>
      </p:sp>
      <p:pic>
        <p:nvPicPr>
          <p:cNvPr id="4" name="pasted-image.png"/>
          <p:cNvPicPr/>
          <p:nvPr/>
        </p:nvPicPr>
        <p:blipFill>
          <a:blip r:embed="rId3">
            <a:extLst/>
          </a:blip>
          <a:srcRect l="1448" b="3642"/>
          <a:stretch>
            <a:fillRect/>
          </a:stretch>
        </p:blipFill>
        <p:spPr>
          <a:xfrm>
            <a:off x="1049118" y="1123553"/>
            <a:ext cx="4070845" cy="2896335"/>
          </a:xfrm>
          <a:prstGeom prst="rect">
            <a:avLst/>
          </a:prstGeom>
          <a:ln w="12700">
            <a:miter lim="400000"/>
          </a:ln>
        </p:spPr>
      </p:pic>
      <p:sp>
        <p:nvSpPr>
          <p:cNvPr id="5" name="Shape 497"/>
          <p:cNvSpPr/>
          <p:nvPr/>
        </p:nvSpPr>
        <p:spPr>
          <a:xfrm>
            <a:off x="7637884" y="4513702"/>
            <a:ext cx="1414209" cy="15388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FFFFFF"/>
                </a:solidFill>
                <a:latin typeface="Avenir Next Regular"/>
                <a:ea typeface="Avenir Next Regular"/>
                <a:cs typeface="Avenir Next Regular"/>
                <a:sym typeface="Avenir Next Regular"/>
              </a:defRPr>
            </a:lvl1pPr>
          </a:lstStyle>
          <a:p>
            <a:pPr lvl="0">
              <a:defRPr>
                <a:solidFill>
                  <a:srgbClr val="000000"/>
                </a:solidFill>
                <a:uFillTx/>
              </a:defRPr>
            </a:pPr>
            <a:r>
              <a:rPr sz="1000" b="1" dirty="0">
                <a:solidFill>
                  <a:schemeClr val="bg2"/>
                </a:solidFill>
                <a:uFill>
                  <a:solidFill>
                    <a:srgbClr val="4D4D4D"/>
                  </a:solidFill>
                </a:uFill>
              </a:rPr>
              <a:t>http://netflix.github.io</a:t>
            </a:r>
          </a:p>
        </p:txBody>
      </p:sp>
    </p:spTree>
    <p:extLst>
      <p:ext uri="{BB962C8B-B14F-4D97-AF65-F5344CB8AC3E}">
        <p14:creationId xmlns:p14="http://schemas.microsoft.com/office/powerpoint/2010/main" val="111152417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Netflix OSS - </a:t>
            </a:r>
            <a:r>
              <a:rPr lang="en-US" dirty="0" err="1" smtClean="0"/>
              <a:t>Hystrix</a:t>
            </a:r>
            <a:endParaRPr lang="en-US" dirty="0"/>
          </a:p>
        </p:txBody>
      </p:sp>
      <p:pic>
        <p:nvPicPr>
          <p:cNvPr id="5" name="Picture 4"/>
          <p:cNvPicPr>
            <a:picLocks noChangeAspect="1"/>
          </p:cNvPicPr>
          <p:nvPr/>
        </p:nvPicPr>
        <p:blipFill>
          <a:blip r:embed="rId2"/>
          <a:stretch>
            <a:fillRect/>
          </a:stretch>
        </p:blipFill>
        <p:spPr>
          <a:xfrm>
            <a:off x="0" y="940351"/>
            <a:ext cx="9144000" cy="2603351"/>
          </a:xfrm>
          <a:prstGeom prst="rect">
            <a:avLst/>
          </a:prstGeom>
        </p:spPr>
      </p:pic>
      <p:sp>
        <p:nvSpPr>
          <p:cNvPr id="6" name="Rectangle 5"/>
          <p:cNvSpPr/>
          <p:nvPr/>
        </p:nvSpPr>
        <p:spPr>
          <a:xfrm>
            <a:off x="2266612" y="3625356"/>
            <a:ext cx="4572000" cy="646331"/>
          </a:xfrm>
          <a:prstGeom prst="rect">
            <a:avLst/>
          </a:prstGeom>
        </p:spPr>
        <p:txBody>
          <a:bodyPr>
            <a:spAutoFit/>
          </a:bodyPr>
          <a:lstStyle/>
          <a:p>
            <a:r>
              <a:rPr lang="en-US" b="1" dirty="0" err="1"/>
              <a:t>Hystrix</a:t>
            </a:r>
            <a:r>
              <a:rPr lang="en-US" b="1" dirty="0"/>
              <a:t>: Latency and Fault Tolerance for Distributed Systems</a:t>
            </a:r>
          </a:p>
        </p:txBody>
      </p:sp>
    </p:spTree>
    <p:extLst>
      <p:ext uri="{BB962C8B-B14F-4D97-AF65-F5344CB8AC3E}">
        <p14:creationId xmlns:p14="http://schemas.microsoft.com/office/powerpoint/2010/main" val="140364487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Cloud</a:t>
            </a:r>
            <a:endParaRPr lang="en-US" dirty="0"/>
          </a:p>
        </p:txBody>
      </p:sp>
      <p:pic>
        <p:nvPicPr>
          <p:cNvPr id="4" name="Picture 3"/>
          <p:cNvPicPr>
            <a:picLocks noChangeAspect="1"/>
          </p:cNvPicPr>
          <p:nvPr/>
        </p:nvPicPr>
        <p:blipFill>
          <a:blip r:embed="rId2"/>
          <a:stretch>
            <a:fillRect/>
          </a:stretch>
        </p:blipFill>
        <p:spPr>
          <a:xfrm>
            <a:off x="4012730" y="413928"/>
            <a:ext cx="4787886" cy="4280370"/>
          </a:xfrm>
          <a:prstGeom prst="rect">
            <a:avLst/>
          </a:prstGeom>
        </p:spPr>
      </p:pic>
      <p:pic>
        <p:nvPicPr>
          <p:cNvPr id="5" name="Picture 4"/>
          <p:cNvPicPr>
            <a:picLocks noChangeAspect="1"/>
          </p:cNvPicPr>
          <p:nvPr/>
        </p:nvPicPr>
        <p:blipFill>
          <a:blip r:embed="rId3"/>
          <a:stretch>
            <a:fillRect/>
          </a:stretch>
        </p:blipFill>
        <p:spPr>
          <a:xfrm>
            <a:off x="350427" y="1232360"/>
            <a:ext cx="3111499" cy="3422649"/>
          </a:xfrm>
          <a:prstGeom prst="rect">
            <a:avLst/>
          </a:prstGeom>
        </p:spPr>
      </p:pic>
    </p:spTree>
    <p:extLst>
      <p:ext uri="{BB962C8B-B14F-4D97-AF65-F5344CB8AC3E}">
        <p14:creationId xmlns:p14="http://schemas.microsoft.com/office/powerpoint/2010/main" val="139278791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US"/>
          </a:p>
        </p:txBody>
      </p:sp>
      <p:sp>
        <p:nvSpPr>
          <p:cNvPr id="3" name="Title 2"/>
          <p:cNvSpPr>
            <a:spLocks noGrp="1"/>
          </p:cNvSpPr>
          <p:nvPr>
            <p:ph type="title"/>
          </p:nvPr>
        </p:nvSpPr>
        <p:spPr/>
        <p:txBody>
          <a:bodyPr/>
          <a:lstStyle/>
          <a:p>
            <a:endParaRPr lang="en-US"/>
          </a:p>
        </p:txBody>
      </p:sp>
      <p:pic>
        <p:nvPicPr>
          <p:cNvPr id="5" name="Picture 4"/>
          <p:cNvPicPr>
            <a:picLocks noChangeAspect="1"/>
          </p:cNvPicPr>
          <p:nvPr/>
        </p:nvPicPr>
        <p:blipFill>
          <a:blip r:embed="rId2"/>
          <a:stretch>
            <a:fillRect/>
          </a:stretch>
        </p:blipFill>
        <p:spPr>
          <a:xfrm>
            <a:off x="0" y="264648"/>
            <a:ext cx="9144000" cy="4376523"/>
          </a:xfrm>
          <a:prstGeom prst="rect">
            <a:avLst/>
          </a:prstGeom>
        </p:spPr>
      </p:pic>
    </p:spTree>
    <p:extLst>
      <p:ext uri="{BB962C8B-B14F-4D97-AF65-F5344CB8AC3E}">
        <p14:creationId xmlns:p14="http://schemas.microsoft.com/office/powerpoint/2010/main" val="119489415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Netflix OSS – Eureka </a:t>
            </a:r>
            <a:endParaRPr lang="en-US" dirty="0"/>
          </a:p>
        </p:txBody>
      </p:sp>
      <p:pic>
        <p:nvPicPr>
          <p:cNvPr id="5" name="Picture 4"/>
          <p:cNvPicPr>
            <a:picLocks noChangeAspect="1"/>
          </p:cNvPicPr>
          <p:nvPr/>
        </p:nvPicPr>
        <p:blipFill rotWithShape="1">
          <a:blip r:embed="rId2"/>
          <a:srcRect t="16399" b="16494"/>
          <a:stretch/>
        </p:blipFill>
        <p:spPr>
          <a:xfrm>
            <a:off x="1143000" y="853203"/>
            <a:ext cx="6858000" cy="3451624"/>
          </a:xfrm>
          <a:prstGeom prst="rect">
            <a:avLst/>
          </a:prstGeom>
        </p:spPr>
      </p:pic>
      <p:sp>
        <p:nvSpPr>
          <p:cNvPr id="6" name="Rectangle 5"/>
          <p:cNvSpPr/>
          <p:nvPr/>
        </p:nvSpPr>
        <p:spPr>
          <a:xfrm>
            <a:off x="1715864" y="4148911"/>
            <a:ext cx="6101857" cy="646331"/>
          </a:xfrm>
          <a:prstGeom prst="rect">
            <a:avLst/>
          </a:prstGeom>
        </p:spPr>
        <p:txBody>
          <a:bodyPr wrap="square">
            <a:spAutoFit/>
          </a:bodyPr>
          <a:lstStyle/>
          <a:p>
            <a:pPr algn="ctr"/>
            <a:r>
              <a:rPr lang="en-US" b="1" dirty="0"/>
              <a:t>Cloud Load Balancing And Failover Tool: Eureka</a:t>
            </a:r>
            <a:r>
              <a:rPr lang="en-US" b="1" dirty="0" smtClean="0"/>
              <a:t>!  </a:t>
            </a:r>
            <a:endParaRPr lang="en-US" b="1" dirty="0"/>
          </a:p>
          <a:p>
            <a:pPr algn="ctr"/>
            <a:r>
              <a:rPr lang="en-US" b="1" dirty="0" smtClean="0"/>
              <a:t>Service Discovery</a:t>
            </a:r>
            <a:endParaRPr lang="en-US" b="1" dirty="0"/>
          </a:p>
        </p:txBody>
      </p:sp>
    </p:spTree>
    <p:extLst>
      <p:ext uri="{BB962C8B-B14F-4D97-AF65-F5344CB8AC3E}">
        <p14:creationId xmlns:p14="http://schemas.microsoft.com/office/powerpoint/2010/main" val="65015431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Netflix OSS – </a:t>
            </a:r>
            <a:r>
              <a:rPr lang="en-US" dirty="0" err="1" smtClean="0"/>
              <a:t>Zuul</a:t>
            </a:r>
            <a:r>
              <a:rPr lang="en-US" dirty="0" smtClean="0"/>
              <a:t> </a:t>
            </a:r>
            <a:endParaRPr lang="en-US" dirty="0"/>
          </a:p>
        </p:txBody>
      </p:sp>
      <p:pic>
        <p:nvPicPr>
          <p:cNvPr id="5" name="Picture 4"/>
          <p:cNvPicPr>
            <a:picLocks noChangeAspect="1"/>
          </p:cNvPicPr>
          <p:nvPr/>
        </p:nvPicPr>
        <p:blipFill>
          <a:blip r:embed="rId2"/>
          <a:stretch>
            <a:fillRect/>
          </a:stretch>
        </p:blipFill>
        <p:spPr>
          <a:xfrm>
            <a:off x="777406" y="1085904"/>
            <a:ext cx="5426845" cy="3536232"/>
          </a:xfrm>
          <a:prstGeom prst="rect">
            <a:avLst/>
          </a:prstGeom>
        </p:spPr>
      </p:pic>
      <p:sp>
        <p:nvSpPr>
          <p:cNvPr id="6" name="Rectangle 5"/>
          <p:cNvSpPr/>
          <p:nvPr/>
        </p:nvSpPr>
        <p:spPr>
          <a:xfrm>
            <a:off x="2557435" y="4456413"/>
            <a:ext cx="6506587" cy="246221"/>
          </a:xfrm>
          <a:prstGeom prst="rect">
            <a:avLst/>
          </a:prstGeom>
        </p:spPr>
        <p:txBody>
          <a:bodyPr wrap="square">
            <a:spAutoFit/>
          </a:bodyPr>
          <a:lstStyle/>
          <a:p>
            <a:pPr algn="r"/>
            <a:r>
              <a:rPr lang="en-US" sz="1000" b="1" dirty="0"/>
              <a:t>http://</a:t>
            </a:r>
            <a:r>
              <a:rPr lang="en-US" sz="1000" b="1" dirty="0" err="1"/>
              <a:t>nirmata.com</a:t>
            </a:r>
            <a:r>
              <a:rPr lang="en-US" sz="1000" b="1" dirty="0"/>
              <a:t>/2014/08/getting-started-with-</a:t>
            </a:r>
            <a:r>
              <a:rPr lang="en-US" sz="1000" b="1" dirty="0" err="1"/>
              <a:t>microservices</a:t>
            </a:r>
            <a:r>
              <a:rPr lang="en-US" sz="1000" b="1" dirty="0"/>
              <a:t>-using-</a:t>
            </a:r>
            <a:r>
              <a:rPr lang="en-US" sz="1000" b="1" dirty="0" err="1"/>
              <a:t>netflix</a:t>
            </a:r>
            <a:r>
              <a:rPr lang="en-US" sz="1000" b="1" dirty="0"/>
              <a:t>-</a:t>
            </a:r>
            <a:r>
              <a:rPr lang="en-US" sz="1000" b="1" dirty="0" err="1"/>
              <a:t>oss-docker</a:t>
            </a:r>
            <a:r>
              <a:rPr lang="en-US" sz="1000" b="1" dirty="0"/>
              <a:t>/</a:t>
            </a:r>
          </a:p>
        </p:txBody>
      </p:sp>
      <p:sp>
        <p:nvSpPr>
          <p:cNvPr id="7" name="TextBox 6"/>
          <p:cNvSpPr txBox="1"/>
          <p:nvPr/>
        </p:nvSpPr>
        <p:spPr>
          <a:xfrm>
            <a:off x="6262416" y="1580378"/>
            <a:ext cx="2394453" cy="369332"/>
          </a:xfrm>
          <a:prstGeom prst="rect">
            <a:avLst/>
          </a:prstGeom>
          <a:noFill/>
        </p:spPr>
        <p:txBody>
          <a:bodyPr wrap="square" rtlCol="0">
            <a:spAutoFit/>
          </a:bodyPr>
          <a:lstStyle/>
          <a:p>
            <a:pPr algn="ctr"/>
            <a:r>
              <a:rPr lang="en-US" dirty="0" smtClean="0">
                <a:solidFill>
                  <a:schemeClr val="bg2"/>
                </a:solidFill>
              </a:rPr>
              <a:t>Intelligent Routing</a:t>
            </a:r>
          </a:p>
        </p:txBody>
      </p:sp>
    </p:spTree>
    <p:extLst>
      <p:ext uri="{BB962C8B-B14F-4D97-AF65-F5344CB8AC3E}">
        <p14:creationId xmlns:p14="http://schemas.microsoft.com/office/powerpoint/2010/main" val="356180719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Netflix OSS – Ribbon </a:t>
            </a:r>
            <a:endParaRPr lang="en-US" dirty="0"/>
          </a:p>
        </p:txBody>
      </p:sp>
      <p:pic>
        <p:nvPicPr>
          <p:cNvPr id="6" name="Picture 5"/>
          <p:cNvPicPr>
            <a:picLocks noChangeAspect="1"/>
          </p:cNvPicPr>
          <p:nvPr/>
        </p:nvPicPr>
        <p:blipFill>
          <a:blip r:embed="rId2"/>
          <a:stretch>
            <a:fillRect/>
          </a:stretch>
        </p:blipFill>
        <p:spPr>
          <a:xfrm>
            <a:off x="752151" y="1318597"/>
            <a:ext cx="3377554" cy="2832923"/>
          </a:xfrm>
          <a:prstGeom prst="rect">
            <a:avLst/>
          </a:prstGeom>
        </p:spPr>
      </p:pic>
      <p:sp>
        <p:nvSpPr>
          <p:cNvPr id="7" name="Rectangle 6"/>
          <p:cNvSpPr/>
          <p:nvPr/>
        </p:nvSpPr>
        <p:spPr>
          <a:xfrm>
            <a:off x="4662884" y="1122609"/>
            <a:ext cx="4042456" cy="2123658"/>
          </a:xfrm>
          <a:prstGeom prst="rect">
            <a:avLst/>
          </a:prstGeom>
        </p:spPr>
        <p:txBody>
          <a:bodyPr wrap="square">
            <a:spAutoFit/>
          </a:bodyPr>
          <a:lstStyle/>
          <a:p>
            <a:r>
              <a:rPr lang="en-US" sz="1600" dirty="0"/>
              <a:t>Ribbon is a </a:t>
            </a:r>
            <a:r>
              <a:rPr lang="en-US" sz="1600" b="1" dirty="0"/>
              <a:t>client side IPC library </a:t>
            </a:r>
            <a:r>
              <a:rPr lang="en-US" sz="1600" dirty="0"/>
              <a:t>that is battle-tested in cloud. It provides the following features</a:t>
            </a:r>
          </a:p>
          <a:p>
            <a:endParaRPr lang="en-US" sz="1400" dirty="0"/>
          </a:p>
          <a:p>
            <a:pPr marL="285750" indent="-285750">
              <a:buFontTx/>
              <a:buChar char="•"/>
            </a:pPr>
            <a:r>
              <a:rPr lang="en-US" sz="1400" dirty="0" smtClean="0"/>
              <a:t>Load balancing</a:t>
            </a:r>
          </a:p>
          <a:p>
            <a:pPr marL="285750" indent="-285750">
              <a:buFontTx/>
              <a:buChar char="•"/>
            </a:pPr>
            <a:r>
              <a:rPr lang="en-US" sz="1400" dirty="0" smtClean="0"/>
              <a:t>Fault tolerance </a:t>
            </a:r>
          </a:p>
          <a:p>
            <a:pPr marL="285750" indent="-285750">
              <a:buFontTx/>
              <a:buChar char="•"/>
            </a:pPr>
            <a:r>
              <a:rPr lang="en-US" sz="1400" dirty="0"/>
              <a:t>Multiple protocol (HTTP, TCP, UDP) support in an asynchronous and reactive model</a:t>
            </a:r>
          </a:p>
          <a:p>
            <a:pPr marL="285750" indent="-285750">
              <a:buFontTx/>
              <a:buChar char="•"/>
            </a:pPr>
            <a:r>
              <a:rPr lang="en-US" sz="1400" dirty="0"/>
              <a:t>Caching and </a:t>
            </a:r>
            <a:r>
              <a:rPr lang="en-US" sz="1400" dirty="0" smtClean="0"/>
              <a:t>batching</a:t>
            </a:r>
            <a:endParaRPr lang="en-US" sz="1400" dirty="0"/>
          </a:p>
        </p:txBody>
      </p:sp>
    </p:spTree>
    <p:extLst>
      <p:ext uri="{BB962C8B-B14F-4D97-AF65-F5344CB8AC3E}">
        <p14:creationId xmlns:p14="http://schemas.microsoft.com/office/powerpoint/2010/main" val="25381937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Netflix OSS links</a:t>
            </a:r>
            <a:endParaRPr lang="en-US" dirty="0"/>
          </a:p>
        </p:txBody>
      </p:sp>
      <p:sp>
        <p:nvSpPr>
          <p:cNvPr id="4" name="Content Placeholder 3"/>
          <p:cNvSpPr>
            <a:spLocks noGrp="1"/>
          </p:cNvSpPr>
          <p:nvPr>
            <p:ph sz="quarter" idx="10"/>
          </p:nvPr>
        </p:nvSpPr>
        <p:spPr>
          <a:xfrm>
            <a:off x="366715" y="1018036"/>
            <a:ext cx="8410574" cy="3439664"/>
          </a:xfrm>
        </p:spPr>
        <p:txBody>
          <a:bodyPr/>
          <a:lstStyle/>
          <a:p>
            <a:r>
              <a:rPr lang="en-US" dirty="0" err="1" smtClean="0"/>
              <a:t>Hystrix</a:t>
            </a:r>
            <a:r>
              <a:rPr lang="en-US" dirty="0"/>
              <a:t> : </a:t>
            </a:r>
            <a:r>
              <a:rPr lang="en-US" dirty="0">
                <a:hlinkClick r:id="rId2"/>
              </a:rPr>
              <a:t>https://github.com/Netflix/</a:t>
            </a:r>
            <a:r>
              <a:rPr lang="en-US" dirty="0" smtClean="0">
                <a:hlinkClick r:id="rId2"/>
              </a:rPr>
              <a:t>Hystrix</a:t>
            </a:r>
            <a:r>
              <a:rPr lang="en-US" dirty="0" smtClean="0"/>
              <a:t> </a:t>
            </a:r>
          </a:p>
          <a:p>
            <a:r>
              <a:rPr lang="en-US" dirty="0" err="1" smtClean="0"/>
              <a:t>Zuul</a:t>
            </a:r>
            <a:r>
              <a:rPr lang="en-US" dirty="0"/>
              <a:t> : </a:t>
            </a:r>
            <a:r>
              <a:rPr lang="en-US" dirty="0">
                <a:hlinkClick r:id="rId3"/>
              </a:rPr>
              <a:t>https://github.com/Netflix/</a:t>
            </a:r>
            <a:r>
              <a:rPr lang="en-US" dirty="0" smtClean="0">
                <a:hlinkClick r:id="rId3"/>
              </a:rPr>
              <a:t>zuul</a:t>
            </a:r>
            <a:r>
              <a:rPr lang="en-US" dirty="0" smtClean="0"/>
              <a:t> </a:t>
            </a:r>
          </a:p>
          <a:p>
            <a:r>
              <a:rPr lang="en-US" dirty="0"/>
              <a:t>Ribbon : </a:t>
            </a:r>
            <a:r>
              <a:rPr lang="en-US" dirty="0">
                <a:hlinkClick r:id="rId4"/>
              </a:rPr>
              <a:t>https://github.com/Netflix/</a:t>
            </a:r>
            <a:r>
              <a:rPr lang="en-US" dirty="0" smtClean="0">
                <a:hlinkClick r:id="rId4"/>
              </a:rPr>
              <a:t>ribbon</a:t>
            </a:r>
            <a:r>
              <a:rPr lang="en-US" dirty="0" smtClean="0"/>
              <a:t> </a:t>
            </a:r>
          </a:p>
          <a:p>
            <a:r>
              <a:rPr lang="en-US" dirty="0"/>
              <a:t>Eureka : </a:t>
            </a:r>
            <a:r>
              <a:rPr lang="en-US" dirty="0">
                <a:hlinkClick r:id="rId5"/>
              </a:rPr>
              <a:t>https://github.com/Netflix/</a:t>
            </a:r>
            <a:r>
              <a:rPr lang="en-US" dirty="0" smtClean="0">
                <a:hlinkClick r:id="rId5"/>
              </a:rPr>
              <a:t>eureka</a:t>
            </a:r>
            <a:r>
              <a:rPr lang="en-US" dirty="0" smtClean="0"/>
              <a:t> </a:t>
            </a:r>
          </a:p>
          <a:p>
            <a:r>
              <a:rPr lang="en-US" dirty="0"/>
              <a:t>Netflix OSS : </a:t>
            </a:r>
            <a:r>
              <a:rPr lang="en-US" dirty="0">
                <a:hlinkClick r:id="rId6"/>
              </a:rPr>
              <a:t>https://netflix.github.io</a:t>
            </a:r>
            <a:r>
              <a:rPr lang="en-US" dirty="0" smtClean="0">
                <a:hlinkClick r:id="rId6"/>
              </a:rPr>
              <a:t>/</a:t>
            </a:r>
            <a:r>
              <a:rPr lang="en-US" dirty="0" smtClean="0"/>
              <a:t> </a:t>
            </a:r>
            <a:endParaRPr lang="en-US" dirty="0"/>
          </a:p>
          <a:p>
            <a:endParaRPr lang="en-US" dirty="0"/>
          </a:p>
        </p:txBody>
      </p:sp>
      <p:pic>
        <p:nvPicPr>
          <p:cNvPr id="5" name="Picture 4"/>
          <p:cNvPicPr>
            <a:picLocks noChangeAspect="1"/>
          </p:cNvPicPr>
          <p:nvPr/>
        </p:nvPicPr>
        <p:blipFill>
          <a:blip r:embed="rId7"/>
          <a:stretch>
            <a:fillRect/>
          </a:stretch>
        </p:blipFill>
        <p:spPr>
          <a:xfrm>
            <a:off x="5067465" y="3475000"/>
            <a:ext cx="3746500" cy="1257300"/>
          </a:xfrm>
          <a:prstGeom prst="rect">
            <a:avLst/>
          </a:prstGeom>
        </p:spPr>
      </p:pic>
    </p:spTree>
    <p:extLst>
      <p:ext uri="{BB962C8B-B14F-4D97-AF65-F5344CB8AC3E}">
        <p14:creationId xmlns:p14="http://schemas.microsoft.com/office/powerpoint/2010/main" val="1460219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F.jpg"/>
          <p:cNvPicPr/>
          <p:nvPr/>
        </p:nvPicPr>
        <p:blipFill rotWithShape="1">
          <a:blip r:embed="rId3">
            <a:extLst/>
          </a:blip>
          <a:srcRect l="503" r="159" b="25500"/>
          <a:stretch/>
        </p:blipFill>
        <p:spPr>
          <a:xfrm>
            <a:off x="0" y="0"/>
            <a:ext cx="9144000" cy="5143500"/>
          </a:xfrm>
          <a:prstGeom prst="rect">
            <a:avLst/>
          </a:prstGeom>
          <a:ln w="12700">
            <a:miter lim="400000"/>
          </a:ln>
        </p:spPr>
      </p:pic>
      <p:sp>
        <p:nvSpPr>
          <p:cNvPr id="9" name="Rectangle 8"/>
          <p:cNvSpPr/>
          <p:nvPr/>
        </p:nvSpPr>
        <p:spPr>
          <a:xfrm>
            <a:off x="0" y="0"/>
            <a:ext cx="9144000" cy="5143500"/>
          </a:xfrm>
          <a:prstGeom prst="rect">
            <a:avLst/>
          </a:prstGeom>
          <a:solidFill>
            <a:srgbClr val="182730">
              <a:alpha val="79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1104" y="2126463"/>
            <a:ext cx="8539274" cy="677108"/>
          </a:xfrm>
          <a:prstGeom prst="rect">
            <a:avLst/>
          </a:prstGeom>
          <a:noFill/>
        </p:spPr>
        <p:txBody>
          <a:bodyPr wrap="square" rtlCol="0">
            <a:spAutoFit/>
          </a:bodyPr>
          <a:lstStyle/>
          <a:p>
            <a:pPr algn="ctr"/>
            <a:r>
              <a:rPr lang="en-US" sz="3800" b="1" dirty="0" smtClean="0">
                <a:solidFill>
                  <a:schemeClr val="bg1"/>
                </a:solidFill>
              </a:rPr>
              <a:t>Spring framework</a:t>
            </a:r>
          </a:p>
        </p:txBody>
      </p:sp>
    </p:spTree>
    <p:extLst>
      <p:ext uri="{BB962C8B-B14F-4D97-AF65-F5344CB8AC3E}">
        <p14:creationId xmlns:p14="http://schemas.microsoft.com/office/powerpoint/2010/main" val="168538599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50712" y="1634667"/>
            <a:ext cx="4788853" cy="1556377"/>
          </a:xfrm>
          <a:prstGeom prst="rect">
            <a:avLst/>
          </a:prstGeom>
        </p:spPr>
      </p:pic>
      <p:sp>
        <p:nvSpPr>
          <p:cNvPr id="5" name="TextBox 4"/>
          <p:cNvSpPr txBox="1"/>
          <p:nvPr/>
        </p:nvSpPr>
        <p:spPr>
          <a:xfrm>
            <a:off x="5534374" y="4356738"/>
            <a:ext cx="3485636" cy="276999"/>
          </a:xfrm>
          <a:prstGeom prst="rect">
            <a:avLst/>
          </a:prstGeom>
          <a:noFill/>
        </p:spPr>
        <p:txBody>
          <a:bodyPr wrap="square" rtlCol="0">
            <a:spAutoFit/>
          </a:bodyPr>
          <a:lstStyle/>
          <a:p>
            <a:pPr algn="r"/>
            <a:r>
              <a:rPr lang="en-US" sz="1200" dirty="0" smtClean="0">
                <a:solidFill>
                  <a:schemeClr val="bg2"/>
                </a:solidFill>
              </a:rPr>
              <a:t>http://</a:t>
            </a:r>
            <a:r>
              <a:rPr lang="en-US" sz="1200" dirty="0" err="1" smtClean="0">
                <a:solidFill>
                  <a:schemeClr val="bg2"/>
                </a:solidFill>
              </a:rPr>
              <a:t>spring.io</a:t>
            </a:r>
            <a:endParaRPr lang="en-US" sz="1200" dirty="0" smtClean="0">
              <a:solidFill>
                <a:schemeClr val="bg2"/>
              </a:solidFill>
            </a:endParaRPr>
          </a:p>
        </p:txBody>
      </p:sp>
    </p:spTree>
    <p:extLst>
      <p:ext uri="{BB962C8B-B14F-4D97-AF65-F5344CB8AC3E}">
        <p14:creationId xmlns:p14="http://schemas.microsoft.com/office/powerpoint/2010/main" val="1722895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15125" y="1777421"/>
            <a:ext cx="2935332" cy="953983"/>
          </a:xfrm>
          <a:prstGeom prst="rect">
            <a:avLst/>
          </a:prstGeom>
        </p:spPr>
      </p:pic>
      <p:pic>
        <p:nvPicPr>
          <p:cNvPr id="5" name="Picture 4"/>
          <p:cNvPicPr>
            <a:picLocks noChangeAspect="1"/>
          </p:cNvPicPr>
          <p:nvPr/>
        </p:nvPicPr>
        <p:blipFill>
          <a:blip r:embed="rId4"/>
          <a:stretch>
            <a:fillRect/>
          </a:stretch>
        </p:blipFill>
        <p:spPr>
          <a:xfrm>
            <a:off x="4799902" y="1641592"/>
            <a:ext cx="3284490" cy="1102253"/>
          </a:xfrm>
          <a:prstGeom prst="rect">
            <a:avLst/>
          </a:prstGeom>
        </p:spPr>
      </p:pic>
    </p:spTree>
    <p:extLst>
      <p:ext uri="{BB962C8B-B14F-4D97-AF65-F5344CB8AC3E}">
        <p14:creationId xmlns:p14="http://schemas.microsoft.com/office/powerpoint/2010/main" val="27477206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66713" y="325438"/>
            <a:ext cx="8410575" cy="460375"/>
          </a:xfrm>
        </p:spPr>
        <p:txBody>
          <a:bodyPr/>
          <a:lstStyle/>
          <a:p>
            <a:r>
              <a:rPr lang="en-US" altLang="ko-KR" dirty="0" smtClean="0"/>
              <a:t>Spring Cloud</a:t>
            </a:r>
            <a:endParaRPr lang="en-US" dirty="0"/>
          </a:p>
        </p:txBody>
      </p:sp>
      <p:sp>
        <p:nvSpPr>
          <p:cNvPr id="6" name="Content Placeholder 2"/>
          <p:cNvSpPr>
            <a:spLocks noGrp="1"/>
          </p:cNvSpPr>
          <p:nvPr>
            <p:ph sz="quarter" idx="10"/>
          </p:nvPr>
        </p:nvSpPr>
        <p:spPr>
          <a:xfrm>
            <a:off x="366714" y="968082"/>
            <a:ext cx="8410575" cy="3382962"/>
          </a:xfrm>
        </p:spPr>
        <p:txBody>
          <a:bodyPr/>
          <a:lstStyle/>
          <a:p>
            <a:r>
              <a:rPr lang="en-US" altLang="ko-KR" sz="1400" b="1" dirty="0" smtClean="0"/>
              <a:t>Distributed/versioned configuration</a:t>
            </a:r>
            <a:r>
              <a:rPr lang="ko-KR" altLang="en-US" sz="1400" b="1" dirty="0" smtClean="0"/>
              <a:t> </a:t>
            </a:r>
            <a:endParaRPr lang="en-US" altLang="ko-KR" sz="1400" b="1" dirty="0" smtClean="0"/>
          </a:p>
          <a:p>
            <a:r>
              <a:rPr lang="en-US" altLang="ko-KR" sz="1400" b="1" dirty="0" smtClean="0"/>
              <a:t>Service registration and discovery</a:t>
            </a:r>
            <a:r>
              <a:rPr lang="ko-KR" altLang="en-US" sz="1400" b="1" dirty="0" smtClean="0"/>
              <a:t> </a:t>
            </a:r>
            <a:endParaRPr lang="en-US" altLang="ko-KR" sz="1400" b="1" dirty="0" smtClean="0"/>
          </a:p>
          <a:p>
            <a:r>
              <a:rPr lang="en-US" altLang="ko-KR" sz="1400" b="1" dirty="0" smtClean="0"/>
              <a:t>Routing</a:t>
            </a:r>
            <a:r>
              <a:rPr lang="ko-KR" altLang="en-US" sz="1400" b="1" dirty="0" smtClean="0"/>
              <a:t> </a:t>
            </a:r>
            <a:endParaRPr lang="en-US" altLang="ko-KR" sz="1400" b="1" dirty="0" smtClean="0"/>
          </a:p>
          <a:p>
            <a:r>
              <a:rPr lang="en-US" altLang="ko-KR" sz="1400" b="1" dirty="0" smtClean="0"/>
              <a:t>Service-to-service calls </a:t>
            </a:r>
          </a:p>
          <a:p>
            <a:r>
              <a:rPr lang="en-US" altLang="ko-KR" sz="1400" b="1" dirty="0" smtClean="0"/>
              <a:t>Load balancing </a:t>
            </a:r>
          </a:p>
          <a:p>
            <a:r>
              <a:rPr lang="en-US" altLang="ko-KR" sz="1400" b="1" dirty="0" smtClean="0"/>
              <a:t>Circuit Breakers</a:t>
            </a:r>
          </a:p>
          <a:p>
            <a:r>
              <a:rPr lang="en-US" altLang="ko-KR" sz="1400" b="1" dirty="0" smtClean="0"/>
              <a:t>Global locks</a:t>
            </a:r>
          </a:p>
          <a:p>
            <a:r>
              <a:rPr lang="en-US" altLang="ko-KR" sz="1400" b="1" dirty="0" smtClean="0"/>
              <a:t>Leadership election and cluster state </a:t>
            </a:r>
          </a:p>
          <a:p>
            <a:r>
              <a:rPr lang="en-US" altLang="ko-KR" sz="1400" b="1" dirty="0" smtClean="0"/>
              <a:t>Distributed messaging </a:t>
            </a:r>
            <a:r>
              <a:rPr lang="ko-KR" altLang="en-US" sz="1400" b="1" dirty="0" smtClean="0"/>
              <a:t>  </a:t>
            </a:r>
            <a:endParaRPr lang="en-US" altLang="ko-KR" sz="1400" b="1" dirty="0" smtClean="0"/>
          </a:p>
          <a:p>
            <a:endParaRPr lang="en-US" sz="1400" b="1" dirty="0"/>
          </a:p>
        </p:txBody>
      </p:sp>
      <p:pic>
        <p:nvPicPr>
          <p:cNvPr id="7" name="Picture 6"/>
          <p:cNvPicPr>
            <a:picLocks noChangeAspect="1"/>
          </p:cNvPicPr>
          <p:nvPr/>
        </p:nvPicPr>
        <p:blipFill>
          <a:blip r:embed="rId3"/>
          <a:stretch>
            <a:fillRect/>
          </a:stretch>
        </p:blipFill>
        <p:spPr>
          <a:xfrm>
            <a:off x="7694045" y="697832"/>
            <a:ext cx="989200" cy="989200"/>
          </a:xfrm>
          <a:prstGeom prst="rect">
            <a:avLst/>
          </a:prstGeom>
        </p:spPr>
      </p:pic>
      <p:sp>
        <p:nvSpPr>
          <p:cNvPr id="8" name="Rectangle 7"/>
          <p:cNvSpPr/>
          <p:nvPr/>
        </p:nvSpPr>
        <p:spPr>
          <a:xfrm>
            <a:off x="4476876" y="4381611"/>
            <a:ext cx="4572000" cy="246221"/>
          </a:xfrm>
          <a:prstGeom prst="rect">
            <a:avLst/>
          </a:prstGeom>
        </p:spPr>
        <p:txBody>
          <a:bodyPr>
            <a:spAutoFit/>
          </a:bodyPr>
          <a:lstStyle/>
          <a:p>
            <a:pPr algn="r"/>
            <a:r>
              <a:rPr lang="en-US" sz="1000" b="1" dirty="0">
                <a:hlinkClick r:id="rId4"/>
              </a:rPr>
              <a:t>http://cloud.spring.io/spring-cloud-netflix/spring-cloud-</a:t>
            </a:r>
            <a:r>
              <a:rPr lang="en-US" sz="1000" b="1" dirty="0" smtClean="0">
                <a:hlinkClick r:id="rId4"/>
              </a:rPr>
              <a:t>netflix.html</a:t>
            </a:r>
            <a:endParaRPr lang="en-US" sz="1000" b="1" dirty="0" smtClean="0"/>
          </a:p>
        </p:txBody>
      </p:sp>
    </p:spTree>
    <p:extLst>
      <p:ext uri="{BB962C8B-B14F-4D97-AF65-F5344CB8AC3E}">
        <p14:creationId xmlns:p14="http://schemas.microsoft.com/office/powerpoint/2010/main" val="119651362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pring Cloud Services 1.0.0 on Pivotal Cloud Foundry - Circuit Break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3119351165"/>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3-tier infrastructure architecture</a:t>
            </a:r>
            <a:endParaRPr lang="en-US" dirty="0"/>
          </a:p>
        </p:txBody>
      </p:sp>
      <p:pic>
        <p:nvPicPr>
          <p:cNvPr id="4" name="Picture 3"/>
          <p:cNvPicPr>
            <a:picLocks noChangeAspect="1"/>
          </p:cNvPicPr>
          <p:nvPr/>
        </p:nvPicPr>
        <p:blipFill>
          <a:blip r:embed="rId2"/>
          <a:stretch>
            <a:fillRect/>
          </a:stretch>
        </p:blipFill>
        <p:spPr>
          <a:xfrm>
            <a:off x="1294994" y="874890"/>
            <a:ext cx="6693560" cy="3817054"/>
          </a:xfrm>
          <a:prstGeom prst="rect">
            <a:avLst/>
          </a:prstGeom>
        </p:spPr>
      </p:pic>
      <p:sp>
        <p:nvSpPr>
          <p:cNvPr id="5" name="TextBox 4"/>
          <p:cNvSpPr txBox="1"/>
          <p:nvPr/>
        </p:nvSpPr>
        <p:spPr>
          <a:xfrm>
            <a:off x="6143037" y="4468519"/>
            <a:ext cx="2916296" cy="246221"/>
          </a:xfrm>
          <a:prstGeom prst="rect">
            <a:avLst/>
          </a:prstGeom>
          <a:noFill/>
        </p:spPr>
        <p:txBody>
          <a:bodyPr wrap="square" rtlCol="0">
            <a:spAutoFit/>
          </a:bodyPr>
          <a:lstStyle/>
          <a:p>
            <a:pPr algn="r"/>
            <a:r>
              <a:rPr lang="en-US" sz="1000" b="1" dirty="0" smtClean="0">
                <a:solidFill>
                  <a:schemeClr val="bg2"/>
                </a:solidFill>
              </a:rPr>
              <a:t>Image source: http://</a:t>
            </a:r>
            <a:r>
              <a:rPr lang="en-US" sz="1000" b="1" dirty="0" err="1" smtClean="0">
                <a:solidFill>
                  <a:schemeClr val="bg2"/>
                </a:solidFill>
              </a:rPr>
              <a:t>www.cisco.com</a:t>
            </a:r>
            <a:endParaRPr lang="en-US" sz="1000" b="1" dirty="0" smtClean="0">
              <a:solidFill>
                <a:schemeClr val="bg2"/>
              </a:solidFill>
            </a:endParaRPr>
          </a:p>
        </p:txBody>
      </p:sp>
    </p:spTree>
    <p:extLst>
      <p:ext uri="{BB962C8B-B14F-4D97-AF65-F5344CB8AC3E}">
        <p14:creationId xmlns:p14="http://schemas.microsoft.com/office/powerpoint/2010/main" val="332230167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F.jpg"/>
          <p:cNvPicPr/>
          <p:nvPr/>
        </p:nvPicPr>
        <p:blipFill rotWithShape="1">
          <a:blip r:embed="rId3">
            <a:extLst/>
          </a:blip>
          <a:srcRect l="503" r="159" b="25500"/>
          <a:stretch/>
        </p:blipFill>
        <p:spPr>
          <a:xfrm>
            <a:off x="0" y="0"/>
            <a:ext cx="9144000" cy="5143500"/>
          </a:xfrm>
          <a:prstGeom prst="rect">
            <a:avLst/>
          </a:prstGeom>
          <a:ln w="12700">
            <a:miter lim="400000"/>
          </a:ln>
        </p:spPr>
      </p:pic>
      <p:sp>
        <p:nvSpPr>
          <p:cNvPr id="9" name="Rectangle 8"/>
          <p:cNvSpPr/>
          <p:nvPr/>
        </p:nvSpPr>
        <p:spPr>
          <a:xfrm>
            <a:off x="0" y="0"/>
            <a:ext cx="9144000" cy="5143500"/>
          </a:xfrm>
          <a:prstGeom prst="rect">
            <a:avLst/>
          </a:prstGeom>
          <a:solidFill>
            <a:srgbClr val="182730">
              <a:alpha val="79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asted-image.pdf"/>
          <p:cNvPicPr/>
          <p:nvPr/>
        </p:nvPicPr>
        <p:blipFill>
          <a:blip r:embed="rId4">
            <a:extLst/>
          </a:blip>
          <a:stretch>
            <a:fillRect/>
          </a:stretch>
        </p:blipFill>
        <p:spPr>
          <a:xfrm>
            <a:off x="2006108" y="1866500"/>
            <a:ext cx="5723276" cy="1491719"/>
          </a:xfrm>
          <a:prstGeom prst="rect">
            <a:avLst/>
          </a:prstGeom>
          <a:ln w="12700">
            <a:miter lim="400000"/>
          </a:ln>
        </p:spPr>
      </p:pic>
      <p:sp>
        <p:nvSpPr>
          <p:cNvPr id="5" name="TextBox 4"/>
          <p:cNvSpPr txBox="1"/>
          <p:nvPr/>
        </p:nvSpPr>
        <p:spPr>
          <a:xfrm>
            <a:off x="291104" y="3030555"/>
            <a:ext cx="8539274" cy="677108"/>
          </a:xfrm>
          <a:prstGeom prst="rect">
            <a:avLst/>
          </a:prstGeom>
          <a:noFill/>
        </p:spPr>
        <p:txBody>
          <a:bodyPr wrap="square" rtlCol="0">
            <a:spAutoFit/>
          </a:bodyPr>
          <a:lstStyle/>
          <a:p>
            <a:pPr algn="ctr"/>
            <a:r>
              <a:rPr lang="en-US" sz="3800" b="1" dirty="0" smtClean="0">
                <a:solidFill>
                  <a:schemeClr val="bg1"/>
                </a:solidFill>
              </a:rPr>
              <a:t>General Introduction</a:t>
            </a:r>
          </a:p>
        </p:txBody>
      </p:sp>
    </p:spTree>
    <p:extLst>
      <p:ext uri="{BB962C8B-B14F-4D97-AF65-F5344CB8AC3E}">
        <p14:creationId xmlns:p14="http://schemas.microsoft.com/office/powerpoint/2010/main" val="5334480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00457156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841381" y="1"/>
            <a:ext cx="6309403" cy="4732052"/>
          </a:xfrm>
          <a:prstGeom prst="rect">
            <a:avLst/>
          </a:prstGeom>
        </p:spPr>
      </p:pic>
      <p:sp>
        <p:nvSpPr>
          <p:cNvPr id="7" name="TextBox 6"/>
          <p:cNvSpPr txBox="1"/>
          <p:nvPr/>
        </p:nvSpPr>
        <p:spPr>
          <a:xfrm>
            <a:off x="282231" y="1562994"/>
            <a:ext cx="2366395" cy="1661993"/>
          </a:xfrm>
          <a:prstGeom prst="rect">
            <a:avLst/>
          </a:prstGeom>
          <a:noFill/>
        </p:spPr>
        <p:txBody>
          <a:bodyPr wrap="square" rtlCol="0">
            <a:spAutoFit/>
          </a:bodyPr>
          <a:lstStyle/>
          <a:p>
            <a:pPr algn="ctr"/>
            <a:r>
              <a:rPr lang="en-US" sz="3400" b="1" dirty="0" smtClean="0">
                <a:solidFill>
                  <a:schemeClr val="bg2"/>
                </a:solidFill>
              </a:rPr>
              <a:t>It is </a:t>
            </a:r>
          </a:p>
          <a:p>
            <a:pPr algn="ctr"/>
            <a:r>
              <a:rPr lang="en-US" sz="3400" b="1" dirty="0">
                <a:solidFill>
                  <a:schemeClr val="bg2"/>
                </a:solidFill>
              </a:rPr>
              <a:t>n</a:t>
            </a:r>
            <a:r>
              <a:rPr lang="en-US" sz="3400" b="1" dirty="0" smtClean="0">
                <a:solidFill>
                  <a:schemeClr val="bg2"/>
                </a:solidFill>
              </a:rPr>
              <a:t>ot</a:t>
            </a:r>
          </a:p>
          <a:p>
            <a:pPr algn="ctr"/>
            <a:r>
              <a:rPr lang="en-US" sz="3400" b="1" dirty="0" smtClean="0">
                <a:solidFill>
                  <a:schemeClr val="bg2"/>
                </a:solidFill>
              </a:rPr>
              <a:t>EASY</a:t>
            </a:r>
          </a:p>
        </p:txBody>
      </p:sp>
    </p:spTree>
    <p:extLst>
      <p:ext uri="{BB962C8B-B14F-4D97-AF65-F5344CB8AC3E}">
        <p14:creationId xmlns:p14="http://schemas.microsoft.com/office/powerpoint/2010/main" val="126652873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Container only </a:t>
            </a:r>
            <a:endParaRPr lang="en-US" dirty="0"/>
          </a:p>
        </p:txBody>
      </p:sp>
      <p:sp>
        <p:nvSpPr>
          <p:cNvPr id="4" name="Content Placeholder 3"/>
          <p:cNvSpPr>
            <a:spLocks noGrp="1"/>
          </p:cNvSpPr>
          <p:nvPr>
            <p:ph sz="quarter" idx="10"/>
          </p:nvPr>
        </p:nvSpPr>
        <p:spPr>
          <a:xfrm>
            <a:off x="366715" y="944310"/>
            <a:ext cx="8410574" cy="3513390"/>
          </a:xfrm>
        </p:spPr>
        <p:txBody>
          <a:bodyPr/>
          <a:lstStyle/>
          <a:p>
            <a:r>
              <a:rPr lang="en-US" dirty="0" smtClean="0"/>
              <a:t>Dynamic Routing </a:t>
            </a:r>
          </a:p>
          <a:p>
            <a:r>
              <a:rPr lang="en-US" dirty="0" smtClean="0"/>
              <a:t>Scheduling </a:t>
            </a:r>
          </a:p>
          <a:p>
            <a:r>
              <a:rPr lang="en-US" dirty="0" smtClean="0"/>
              <a:t>Log aggregation / Status Stream </a:t>
            </a:r>
          </a:p>
          <a:p>
            <a:r>
              <a:rPr lang="en-US" dirty="0" smtClean="0"/>
              <a:t>Health monitoring / Self Healing </a:t>
            </a:r>
          </a:p>
          <a:p>
            <a:r>
              <a:rPr lang="en-US" dirty="0" smtClean="0"/>
              <a:t>Upgrade / Patch </a:t>
            </a:r>
          </a:p>
          <a:p>
            <a:r>
              <a:rPr lang="en-US" dirty="0" smtClean="0"/>
              <a:t>…</a:t>
            </a:r>
            <a:endParaRPr lang="en-US" dirty="0"/>
          </a:p>
        </p:txBody>
      </p:sp>
      <p:sp>
        <p:nvSpPr>
          <p:cNvPr id="2" name="TextBox 1"/>
          <p:cNvSpPr txBox="1"/>
          <p:nvPr/>
        </p:nvSpPr>
        <p:spPr>
          <a:xfrm>
            <a:off x="5764231" y="2002455"/>
            <a:ext cx="2442471" cy="738664"/>
          </a:xfrm>
          <a:prstGeom prst="rect">
            <a:avLst/>
          </a:prstGeom>
          <a:noFill/>
        </p:spPr>
        <p:txBody>
          <a:bodyPr wrap="square" rtlCol="0">
            <a:spAutoFit/>
          </a:bodyPr>
          <a:lstStyle/>
          <a:p>
            <a:pPr algn="ctr"/>
            <a:r>
              <a:rPr lang="en-US" sz="4200" b="1" dirty="0" smtClean="0">
                <a:solidFill>
                  <a:srgbClr val="FF0000"/>
                </a:solidFill>
              </a:rPr>
              <a:t>HOW?</a:t>
            </a:r>
          </a:p>
        </p:txBody>
      </p:sp>
    </p:spTree>
    <p:extLst>
      <p:ext uri="{BB962C8B-B14F-4D97-AF65-F5344CB8AC3E}">
        <p14:creationId xmlns:p14="http://schemas.microsoft.com/office/powerpoint/2010/main" val="129074346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To: Pushing apps to the cloud with a few easy verbs</a:t>
            </a:r>
            <a:endParaRPr lang="en-US" sz="2800" dirty="0"/>
          </a:p>
        </p:txBody>
      </p:sp>
      <p:sp>
        <p:nvSpPr>
          <p:cNvPr id="8" name="Content Placeholder 7"/>
          <p:cNvSpPr>
            <a:spLocks noGrp="1"/>
          </p:cNvSpPr>
          <p:nvPr>
            <p:ph sz="quarter" idx="4294967295"/>
          </p:nvPr>
        </p:nvSpPr>
        <p:spPr>
          <a:xfrm>
            <a:off x="4734988" y="1498600"/>
            <a:ext cx="4051532" cy="2520950"/>
          </a:xfrm>
          <a:prstGeom prst="rect">
            <a:avLst/>
          </a:prstGeom>
        </p:spPr>
        <p:txBody>
          <a:bodyPr/>
          <a:lstStyle/>
          <a:p>
            <a:pPr marL="0" indent="0">
              <a:spcBef>
                <a:spcPts val="600"/>
              </a:spcBef>
              <a:buNone/>
            </a:pPr>
            <a:r>
              <a:rPr lang="en-US" sz="2000" b="1" i="1" dirty="0">
                <a:solidFill>
                  <a:srgbClr val="51A7BB"/>
                </a:solidFill>
                <a:latin typeface="Consolas"/>
                <a:cs typeface="Consolas"/>
              </a:rPr>
              <a:t>target &lt;my cloud&gt;</a:t>
            </a:r>
          </a:p>
          <a:p>
            <a:pPr marL="0" indent="0">
              <a:spcBef>
                <a:spcPts val="600"/>
              </a:spcBef>
              <a:buNone/>
            </a:pPr>
            <a:r>
              <a:rPr lang="en-US" sz="2000" b="1" i="1" dirty="0" smtClean="0">
                <a:solidFill>
                  <a:srgbClr val="51A7BB"/>
                </a:solidFill>
                <a:latin typeface="Consolas"/>
                <a:cs typeface="Consolas"/>
              </a:rPr>
              <a:t>push </a:t>
            </a:r>
            <a:r>
              <a:rPr lang="en-US" sz="2000" b="1" i="1" dirty="0">
                <a:solidFill>
                  <a:srgbClr val="51A7BB"/>
                </a:solidFill>
                <a:latin typeface="Consolas"/>
                <a:cs typeface="Consolas"/>
              </a:rPr>
              <a:t>&lt;my app&gt;</a:t>
            </a:r>
          </a:p>
          <a:p>
            <a:pPr marL="0" indent="0">
              <a:spcBef>
                <a:spcPts val="600"/>
              </a:spcBef>
              <a:buNone/>
            </a:pPr>
            <a:r>
              <a:rPr lang="en-US" sz="2000" b="1" i="1" dirty="0">
                <a:solidFill>
                  <a:srgbClr val="51A7BB"/>
                </a:solidFill>
                <a:latin typeface="Consolas"/>
                <a:cs typeface="Consolas"/>
              </a:rPr>
              <a:t>c</a:t>
            </a:r>
            <a:r>
              <a:rPr lang="en-US" sz="2000" b="1" i="1" dirty="0" smtClean="0">
                <a:solidFill>
                  <a:srgbClr val="51A7BB"/>
                </a:solidFill>
                <a:latin typeface="Consolas"/>
                <a:cs typeface="Consolas"/>
              </a:rPr>
              <a:t>reate &lt;my services&gt;</a:t>
            </a:r>
          </a:p>
          <a:p>
            <a:pPr marL="0" indent="0">
              <a:spcBef>
                <a:spcPts val="600"/>
              </a:spcBef>
              <a:buNone/>
            </a:pPr>
            <a:r>
              <a:rPr lang="en-US" sz="2000" b="1" i="1" dirty="0" smtClean="0">
                <a:solidFill>
                  <a:srgbClr val="51A7BB"/>
                </a:solidFill>
                <a:latin typeface="Consolas"/>
                <a:cs typeface="Consolas"/>
              </a:rPr>
              <a:t>bind </a:t>
            </a:r>
            <a:r>
              <a:rPr lang="en-US" sz="2000" b="1" i="1" dirty="0">
                <a:solidFill>
                  <a:srgbClr val="51A7BB"/>
                </a:solidFill>
                <a:latin typeface="Consolas"/>
                <a:cs typeface="Consolas"/>
              </a:rPr>
              <a:t>&lt;my services&gt;</a:t>
            </a:r>
          </a:p>
          <a:p>
            <a:pPr marL="0" indent="0">
              <a:spcBef>
                <a:spcPts val="600"/>
              </a:spcBef>
              <a:buNone/>
            </a:pPr>
            <a:r>
              <a:rPr lang="en-US" sz="2000" b="1" i="1" dirty="0" smtClean="0">
                <a:solidFill>
                  <a:srgbClr val="51A7BB"/>
                </a:solidFill>
                <a:latin typeface="Consolas"/>
                <a:cs typeface="Consolas"/>
              </a:rPr>
              <a:t>scale </a:t>
            </a:r>
            <a:r>
              <a:rPr lang="en-US" sz="2000" b="1" i="1" dirty="0">
                <a:solidFill>
                  <a:srgbClr val="51A7BB"/>
                </a:solidFill>
                <a:latin typeface="Consolas"/>
                <a:cs typeface="Consolas"/>
              </a:rPr>
              <a:t>&lt;my app&gt; +</a:t>
            </a:r>
            <a:r>
              <a:rPr lang="en-US" sz="2000" b="1" i="1" dirty="0" smtClean="0">
                <a:solidFill>
                  <a:srgbClr val="51A7BB"/>
                </a:solidFill>
                <a:latin typeface="Consolas"/>
                <a:cs typeface="Consolas"/>
              </a:rPr>
              <a:t>100</a:t>
            </a:r>
            <a:endParaRPr lang="en-US" sz="2000" b="1" i="1" dirty="0">
              <a:solidFill>
                <a:srgbClr val="51A7BB"/>
              </a:solidFill>
              <a:latin typeface="Consolas"/>
              <a:cs typeface="Consolas"/>
            </a:endParaRPr>
          </a:p>
        </p:txBody>
      </p:sp>
      <p:grpSp>
        <p:nvGrpSpPr>
          <p:cNvPr id="13" name="Group 12"/>
          <p:cNvGrpSpPr/>
          <p:nvPr/>
        </p:nvGrpSpPr>
        <p:grpSpPr>
          <a:xfrm>
            <a:off x="333446" y="3943350"/>
            <a:ext cx="3639995" cy="529541"/>
            <a:chOff x="598240" y="3902989"/>
            <a:chExt cx="3639995" cy="529541"/>
          </a:xfrm>
        </p:grpSpPr>
        <p:pic>
          <p:nvPicPr>
            <p:cNvPr id="11" name="Picture 10" descr="Time 128x12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240" y="3902989"/>
              <a:ext cx="529541" cy="529541"/>
            </a:xfrm>
            <a:prstGeom prst="rect">
              <a:avLst/>
            </a:prstGeom>
          </p:spPr>
        </p:pic>
        <p:sp>
          <p:nvSpPr>
            <p:cNvPr id="12" name="Rectangle 11"/>
            <p:cNvSpPr/>
            <p:nvPr/>
          </p:nvSpPr>
          <p:spPr>
            <a:xfrm>
              <a:off x="1142516" y="3970831"/>
              <a:ext cx="3095719" cy="369332"/>
            </a:xfrm>
            <a:prstGeom prst="rect">
              <a:avLst/>
            </a:prstGeom>
          </p:spPr>
          <p:txBody>
            <a:bodyPr wrap="none">
              <a:spAutoFit/>
            </a:bodyPr>
            <a:lstStyle/>
            <a:p>
              <a:r>
                <a:rPr lang="en-US" b="1" dirty="0" smtClean="0">
                  <a:solidFill>
                    <a:srgbClr val="262626"/>
                  </a:solidFill>
                  <a:latin typeface="Calibri"/>
                </a:rPr>
                <a:t>Cloud Deployment:  2-4 hours</a:t>
              </a:r>
              <a:endParaRPr lang="en-US" dirty="0"/>
            </a:p>
          </p:txBody>
        </p:sp>
      </p:grpSp>
      <p:grpSp>
        <p:nvGrpSpPr>
          <p:cNvPr id="14" name="Group 13"/>
          <p:cNvGrpSpPr/>
          <p:nvPr/>
        </p:nvGrpSpPr>
        <p:grpSpPr>
          <a:xfrm>
            <a:off x="4639201" y="3948657"/>
            <a:ext cx="3883652" cy="529541"/>
            <a:chOff x="598240" y="3902989"/>
            <a:chExt cx="3883652" cy="529541"/>
          </a:xfrm>
        </p:grpSpPr>
        <p:pic>
          <p:nvPicPr>
            <p:cNvPr id="15" name="Picture 14" descr="Time 128x128.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8240" y="3902989"/>
              <a:ext cx="529541" cy="529541"/>
            </a:xfrm>
            <a:prstGeom prst="rect">
              <a:avLst/>
            </a:prstGeom>
          </p:spPr>
        </p:pic>
        <p:sp>
          <p:nvSpPr>
            <p:cNvPr id="16" name="Rectangle 15"/>
            <p:cNvSpPr/>
            <p:nvPr/>
          </p:nvSpPr>
          <p:spPr>
            <a:xfrm>
              <a:off x="1142516" y="3970831"/>
              <a:ext cx="3339376" cy="369332"/>
            </a:xfrm>
            <a:prstGeom prst="rect">
              <a:avLst/>
            </a:prstGeom>
          </p:spPr>
          <p:txBody>
            <a:bodyPr wrap="none">
              <a:spAutoFit/>
            </a:bodyPr>
            <a:lstStyle/>
            <a:p>
              <a:r>
                <a:rPr lang="en-US" b="1" dirty="0" smtClean="0">
                  <a:solidFill>
                    <a:srgbClr val="262626"/>
                  </a:solidFill>
                  <a:latin typeface="Calibri"/>
                </a:rPr>
                <a:t>App Deployment:  30-90 seconds</a:t>
              </a:r>
              <a:endParaRPr lang="en-US" dirty="0"/>
            </a:p>
          </p:txBody>
        </p:sp>
      </p:grpSp>
      <p:sp>
        <p:nvSpPr>
          <p:cNvPr id="19" name="Rounded Rectangle 18"/>
          <p:cNvSpPr>
            <a:spLocks noChangeArrowheads="1"/>
          </p:cNvSpPr>
          <p:nvPr/>
        </p:nvSpPr>
        <p:spPr bwMode="auto">
          <a:xfrm>
            <a:off x="4734987" y="1044066"/>
            <a:ext cx="4005792" cy="373062"/>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Developer</a:t>
            </a:r>
            <a:endParaRPr lang="en-US" dirty="0">
              <a:solidFill>
                <a:schemeClr val="lt1"/>
              </a:solidFill>
              <a:latin typeface="+mn-lt"/>
              <a:ea typeface="+mn-ea"/>
            </a:endParaRPr>
          </a:p>
        </p:txBody>
      </p:sp>
      <p:grpSp>
        <p:nvGrpSpPr>
          <p:cNvPr id="6" name="Group 5"/>
          <p:cNvGrpSpPr/>
          <p:nvPr/>
        </p:nvGrpSpPr>
        <p:grpSpPr>
          <a:xfrm>
            <a:off x="375708" y="1047241"/>
            <a:ext cx="4005792" cy="1928687"/>
            <a:chOff x="375708" y="1047241"/>
            <a:chExt cx="4005792" cy="1928687"/>
          </a:xfrm>
        </p:grpSpPr>
        <p:sp>
          <p:nvSpPr>
            <p:cNvPr id="20" name="Rounded Rectangle 19"/>
            <p:cNvSpPr>
              <a:spLocks noChangeArrowheads="1"/>
            </p:cNvSpPr>
            <p:nvPr/>
          </p:nvSpPr>
          <p:spPr bwMode="auto">
            <a:xfrm>
              <a:off x="375708" y="1047241"/>
              <a:ext cx="4005792" cy="369887"/>
            </a:xfrm>
            <a:prstGeom prst="roundRect">
              <a:avLst>
                <a:gd name="adj" fmla="val 16667"/>
              </a:avLst>
            </a:prstGeom>
            <a:solidFill>
              <a:srgbClr val="F27C3A"/>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Operator</a:t>
              </a:r>
              <a:endParaRPr lang="en-US" dirty="0">
                <a:solidFill>
                  <a:schemeClr val="lt1"/>
                </a:solidFill>
                <a:latin typeface="+mn-lt"/>
                <a:ea typeface="+mn-ea"/>
              </a:endParaRPr>
            </a:p>
          </p:txBody>
        </p:sp>
        <p:sp>
          <p:nvSpPr>
            <p:cNvPr id="4" name="TextBox 3"/>
            <p:cNvSpPr txBox="1"/>
            <p:nvPr/>
          </p:nvSpPr>
          <p:spPr>
            <a:xfrm>
              <a:off x="381000" y="1498600"/>
              <a:ext cx="4000500" cy="1477328"/>
            </a:xfrm>
            <a:prstGeom prst="rect">
              <a:avLst/>
            </a:prstGeom>
            <a:noFill/>
          </p:spPr>
          <p:txBody>
            <a:bodyPr wrap="square" rtlCol="0">
              <a:spAutoFit/>
            </a:bodyPr>
            <a:lstStyle/>
            <a:p>
              <a:pPr indent="-57150">
                <a:spcBef>
                  <a:spcPts val="600"/>
                </a:spcBef>
              </a:pPr>
              <a:r>
                <a:rPr lang="en-US" sz="2000" b="1" i="1" dirty="0" err="1">
                  <a:solidFill>
                    <a:srgbClr val="F16F3B"/>
                  </a:solidFill>
                  <a:latin typeface="Consolas"/>
                  <a:cs typeface="Consolas"/>
                </a:rPr>
                <a:t>cf-iaas.yml</a:t>
              </a:r>
              <a:endParaRPr lang="en-US" sz="2000" b="1" i="1" dirty="0">
                <a:solidFill>
                  <a:srgbClr val="F16F3B"/>
                </a:solidFill>
                <a:latin typeface="Consolas"/>
                <a:cs typeface="Consolas"/>
              </a:endParaRPr>
            </a:p>
            <a:p>
              <a:pPr indent="-57150">
                <a:spcBef>
                  <a:spcPts val="600"/>
                </a:spcBef>
              </a:pPr>
              <a:r>
                <a:rPr lang="en-US" sz="2000" b="1" i="1" dirty="0">
                  <a:solidFill>
                    <a:srgbClr val="F16F3B"/>
                  </a:solidFill>
                  <a:latin typeface="Consolas"/>
                  <a:cs typeface="Consolas"/>
                </a:rPr>
                <a:t>provision &lt;my cloud&gt;</a:t>
              </a:r>
            </a:p>
            <a:p>
              <a:pPr indent="-57150">
                <a:spcBef>
                  <a:spcPts val="600"/>
                </a:spcBef>
              </a:pPr>
              <a:r>
                <a:rPr lang="en-US" sz="2000" b="1" i="1" dirty="0" err="1">
                  <a:solidFill>
                    <a:srgbClr val="F16F3B"/>
                  </a:solidFill>
                  <a:latin typeface="Consolas"/>
                  <a:cs typeface="Consolas"/>
                </a:rPr>
                <a:t>add_capacity</a:t>
              </a:r>
              <a:r>
                <a:rPr lang="en-US" sz="2000" b="1" i="1" dirty="0">
                  <a:solidFill>
                    <a:srgbClr val="F16F3B"/>
                  </a:solidFill>
                  <a:latin typeface="Consolas"/>
                  <a:cs typeface="Consolas"/>
                </a:rPr>
                <a:t> &lt;my cloud&gt;</a:t>
              </a:r>
            </a:p>
            <a:p>
              <a:pPr algn="ctr"/>
              <a:endParaRPr lang="en-US" sz="2000" dirty="0" err="1" smtClean="0">
                <a:solidFill>
                  <a:schemeClr val="bg2"/>
                </a:solidFill>
              </a:endParaRPr>
            </a:p>
          </p:txBody>
        </p:sp>
      </p:grpSp>
      <p:sp>
        <p:nvSpPr>
          <p:cNvPr id="21" name="Rectangle 20"/>
          <p:cNvSpPr/>
          <p:nvPr/>
        </p:nvSpPr>
        <p:spPr>
          <a:xfrm>
            <a:off x="228600" y="971550"/>
            <a:ext cx="4267200" cy="2819400"/>
          </a:xfrm>
          <a:prstGeom prst="rect">
            <a:avLst/>
          </a:prstGeom>
          <a:solidFill>
            <a:schemeClr val="bg1">
              <a:alpha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905903"/>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ight Arrow 6"/>
          <p:cNvSpPr/>
          <p:nvPr/>
        </p:nvSpPr>
        <p:spPr>
          <a:xfrm>
            <a:off x="2329181" y="1541559"/>
            <a:ext cx="1303645" cy="776287"/>
          </a:xfrm>
          <a:prstGeom prst="rightArrow">
            <a:avLst>
              <a:gd name="adj1" fmla="val 72086"/>
              <a:gd name="adj2" fmla="val 41820"/>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66713" y="325438"/>
            <a:ext cx="8410575" cy="722312"/>
          </a:xfrm>
        </p:spPr>
        <p:txBody>
          <a:bodyPr/>
          <a:lstStyle/>
          <a:p>
            <a:r>
              <a:rPr lang="en-US" sz="2800" dirty="0"/>
              <a:t>Overview: Deploying </a:t>
            </a:r>
            <a:r>
              <a:rPr lang="en-US" sz="2800" i="1" dirty="0"/>
              <a:t>App</a:t>
            </a:r>
            <a:r>
              <a:rPr lang="en-US" sz="2800" dirty="0"/>
              <a:t> to </a:t>
            </a:r>
            <a:r>
              <a:rPr lang="en-US" sz="2800" dirty="0" smtClean="0"/>
              <a:t/>
            </a:r>
            <a:br>
              <a:rPr lang="en-US" sz="2800" dirty="0" smtClean="0"/>
            </a:br>
            <a:r>
              <a:rPr lang="en-US" sz="2800" dirty="0" smtClean="0"/>
              <a:t>Cloud </a:t>
            </a:r>
            <a:r>
              <a:rPr lang="en-US" sz="2800" dirty="0"/>
              <a:t>Foundry </a:t>
            </a:r>
            <a:r>
              <a:rPr lang="en-US" sz="2800" i="1" dirty="0"/>
              <a:t>Runtime</a:t>
            </a:r>
            <a:endParaRPr lang="en-US" sz="2800" dirty="0"/>
          </a:p>
        </p:txBody>
      </p:sp>
      <p:sp>
        <p:nvSpPr>
          <p:cNvPr id="3" name="Rounded Rectangle 2"/>
          <p:cNvSpPr>
            <a:spLocks noChangeArrowheads="1"/>
          </p:cNvSpPr>
          <p:nvPr/>
        </p:nvSpPr>
        <p:spPr bwMode="auto">
          <a:xfrm>
            <a:off x="7194682" y="312516"/>
            <a:ext cx="1605869" cy="373062"/>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Developer</a:t>
            </a:r>
            <a:endParaRPr lang="en-US" dirty="0">
              <a:solidFill>
                <a:schemeClr val="lt1"/>
              </a:solidFill>
              <a:latin typeface="+mn-lt"/>
              <a:ea typeface="+mn-ea"/>
            </a:endParaRPr>
          </a:p>
        </p:txBody>
      </p:sp>
      <p:pic>
        <p:nvPicPr>
          <p:cNvPr id="4" name="Picture 210" descr="ICON_Person_Q30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2877" y="1541559"/>
            <a:ext cx="4381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p:nvPr/>
        </p:nvSpPr>
        <p:spPr>
          <a:xfrm>
            <a:off x="3630706"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6" name="TextBox 5"/>
          <p:cNvSpPr txBox="1"/>
          <p:nvPr/>
        </p:nvSpPr>
        <p:spPr>
          <a:xfrm>
            <a:off x="238203" y="1581150"/>
            <a:ext cx="1745703" cy="830997"/>
          </a:xfrm>
          <a:prstGeom prst="rect">
            <a:avLst/>
          </a:prstGeom>
          <a:noFill/>
        </p:spPr>
        <p:txBody>
          <a:bodyPr wrap="square" lIns="0" tIns="0" rIns="0" bIns="0" rtlCol="0">
            <a:spAutoFit/>
          </a:bodyPr>
          <a:lstStyle/>
          <a:p>
            <a:pPr marL="342900" indent="-342900">
              <a:buFont typeface="+mj-ea"/>
              <a:buAutoNum type="circleNumDbPlain"/>
            </a:pPr>
            <a:r>
              <a:rPr lang="en-US" dirty="0" smtClean="0">
                <a:solidFill>
                  <a:schemeClr val="bg2"/>
                </a:solidFill>
              </a:rPr>
              <a:t>Upload app bits and metadata</a:t>
            </a:r>
          </a:p>
        </p:txBody>
      </p:sp>
      <p:sp>
        <p:nvSpPr>
          <p:cNvPr id="8" name="TextBox 7"/>
          <p:cNvSpPr txBox="1"/>
          <p:nvPr/>
        </p:nvSpPr>
        <p:spPr>
          <a:xfrm>
            <a:off x="2362200" y="1639050"/>
            <a:ext cx="920445" cy="307777"/>
          </a:xfrm>
          <a:prstGeom prst="rect">
            <a:avLst/>
          </a:prstGeom>
          <a:noFill/>
          <a:effectLst>
            <a:outerShdw dist="12700" sx="1000" sy="1000" algn="ctr" rotWithShape="0">
              <a:schemeClr val="tx2"/>
            </a:outerShdw>
          </a:effectLst>
        </p:spPr>
        <p:txBody>
          <a:bodyPr wrap="none" rtlCol="0">
            <a:spAutoFit/>
          </a:bodyPr>
          <a:lstStyle/>
          <a:p>
            <a:r>
              <a:rPr lang="en-US" sz="1400" dirty="0" smtClean="0">
                <a:solidFill>
                  <a:schemeClr val="bg1"/>
                </a:solidFill>
              </a:rPr>
              <a:t>push app</a:t>
            </a:r>
            <a:endParaRPr lang="en-US" sz="1400" i="1" dirty="0" smtClean="0">
              <a:solidFill>
                <a:schemeClr val="bg1"/>
              </a:solidFill>
            </a:endParaRPr>
          </a:p>
        </p:txBody>
      </p:sp>
      <p:sp>
        <p:nvSpPr>
          <p:cNvPr id="34" name="Rounded Rectangle 33"/>
          <p:cNvSpPr/>
          <p:nvPr/>
        </p:nvSpPr>
        <p:spPr bwMode="auto">
          <a:xfrm rot="16200000">
            <a:off x="2318310" y="2651435"/>
            <a:ext cx="3276600" cy="374030"/>
          </a:xfrm>
          <a:prstGeom prst="roundRect">
            <a:avLst>
              <a:gd name="adj" fmla="val 8685"/>
            </a:avLst>
          </a:prstGeom>
          <a:solidFill>
            <a:srgbClr val="0A1831">
              <a:alpha val="25000"/>
            </a:srgbClr>
          </a:solidFill>
          <a:ln w="41275">
            <a:noFill/>
            <a:round/>
            <a:headEnd/>
            <a:tailEnd/>
          </a:ln>
        </p:spPr>
        <p:txBody>
          <a:bodyPr wrap="none" lIns="0" tIns="0" rIns="0" bIns="0" rtlCol="0" anchor="ctr"/>
          <a:lstStyle/>
          <a:p>
            <a:pPr algn="ct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39" name="TextBox 38"/>
          <p:cNvSpPr txBox="1"/>
          <p:nvPr/>
        </p:nvSpPr>
        <p:spPr>
          <a:xfrm>
            <a:off x="238203" y="2454354"/>
            <a:ext cx="3039294" cy="1661993"/>
          </a:xfrm>
          <a:prstGeom prst="rect">
            <a:avLst/>
          </a:prstGeom>
          <a:noFill/>
        </p:spPr>
        <p:txBody>
          <a:bodyPr wrap="none" lIns="0" tIns="0" rIns="0" bIns="0" rtlCol="0">
            <a:spAutoFit/>
          </a:bodyPr>
          <a:lstStyle/>
          <a:p>
            <a:pPr marL="342900" indent="-342900">
              <a:lnSpc>
                <a:spcPct val="150000"/>
              </a:lnSpc>
              <a:buFont typeface="+mj-ea"/>
              <a:buAutoNum type="circleNumDbPlain" startAt="2"/>
            </a:pPr>
            <a:r>
              <a:rPr lang="en-US" dirty="0" smtClean="0">
                <a:solidFill>
                  <a:schemeClr val="bg2"/>
                </a:solidFill>
              </a:rPr>
              <a:t>Create and bind services</a:t>
            </a:r>
          </a:p>
          <a:p>
            <a:pPr marL="342900" indent="-342900">
              <a:lnSpc>
                <a:spcPct val="150000"/>
              </a:lnSpc>
              <a:buFont typeface="+mj-ea"/>
              <a:buAutoNum type="circleNumDbPlain" startAt="2"/>
            </a:pPr>
            <a:r>
              <a:rPr lang="en-US" dirty="0" smtClean="0">
                <a:solidFill>
                  <a:schemeClr val="bg2"/>
                </a:solidFill>
              </a:rPr>
              <a:t>Stage application</a:t>
            </a:r>
          </a:p>
          <a:p>
            <a:pPr marL="342900" indent="-342900">
              <a:lnSpc>
                <a:spcPct val="150000"/>
              </a:lnSpc>
              <a:buFont typeface="+mj-ea"/>
              <a:buAutoNum type="circleNumDbPlain" startAt="2"/>
            </a:pPr>
            <a:r>
              <a:rPr lang="en-US" dirty="0" smtClean="0">
                <a:solidFill>
                  <a:schemeClr val="bg2"/>
                </a:solidFill>
              </a:rPr>
              <a:t>Deploy application</a:t>
            </a:r>
          </a:p>
          <a:p>
            <a:pPr marL="342900" indent="-342900">
              <a:lnSpc>
                <a:spcPct val="150000"/>
              </a:lnSpc>
              <a:buFont typeface="+mj-ea"/>
              <a:buAutoNum type="circleNumDbPlain" startAt="2"/>
            </a:pPr>
            <a:r>
              <a:rPr lang="en-US" dirty="0" smtClean="0">
                <a:solidFill>
                  <a:schemeClr val="bg2"/>
                </a:solidFill>
              </a:rPr>
              <a:t>Manage application health</a:t>
            </a:r>
          </a:p>
        </p:txBody>
      </p:sp>
      <p:sp>
        <p:nvSpPr>
          <p:cNvPr id="40" name="TextBox 39"/>
          <p:cNvSpPr txBox="1"/>
          <p:nvPr/>
        </p:nvSpPr>
        <p:spPr>
          <a:xfrm>
            <a:off x="762000" y="4141694"/>
            <a:ext cx="2608919" cy="276999"/>
          </a:xfrm>
          <a:prstGeom prst="rect">
            <a:avLst/>
          </a:prstGeom>
          <a:noFill/>
        </p:spPr>
        <p:txBody>
          <a:bodyPr wrap="none" rtlCol="0">
            <a:spAutoFit/>
          </a:bodyPr>
          <a:lstStyle/>
          <a:p>
            <a:pPr algn="ctr"/>
            <a:r>
              <a:rPr lang="en-US" sz="1200" i="1" dirty="0" smtClean="0">
                <a:solidFill>
                  <a:schemeClr val="bg2"/>
                </a:solidFill>
              </a:rPr>
              <a:t>…which we will depict in a moment</a:t>
            </a:r>
          </a:p>
        </p:txBody>
      </p:sp>
      <p:sp>
        <p:nvSpPr>
          <p:cNvPr id="42" name="Rectangle 41"/>
          <p:cNvSpPr/>
          <p:nvPr/>
        </p:nvSpPr>
        <p:spPr>
          <a:xfrm>
            <a:off x="6990118" y="3598982"/>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Runtime (</a:t>
            </a:r>
            <a:r>
              <a:rPr lang="en-US" dirty="0" err="1" smtClean="0">
                <a:solidFill>
                  <a:prstClr val="black"/>
                </a:solidFill>
                <a:latin typeface="Calibri"/>
              </a:rPr>
              <a:t>PaaS</a:t>
            </a:r>
            <a:r>
              <a:rPr lang="en-US" dirty="0">
                <a:solidFill>
                  <a:prstClr val="black"/>
                </a:solidFill>
                <a:latin typeface="Calibri"/>
              </a:rPr>
              <a:t>)</a:t>
            </a:r>
          </a:p>
        </p:txBody>
      </p:sp>
      <p:sp>
        <p:nvSpPr>
          <p:cNvPr id="27" name="Oval 42"/>
          <p:cNvSpPr/>
          <p:nvPr/>
        </p:nvSpPr>
        <p:spPr>
          <a:xfrm>
            <a:off x="3841318" y="2175427"/>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a:spLocks noChangeArrowheads="1"/>
          </p:cNvSpPr>
          <p:nvPr/>
        </p:nvSpPr>
        <p:spPr bwMode="auto">
          <a:xfrm>
            <a:off x="4293642" y="1498378"/>
            <a:ext cx="1533402"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err="1" smtClean="0">
                <a:solidFill>
                  <a:schemeClr val="bg1"/>
                </a:solidFill>
                <a:latin typeface="+mn-lt"/>
                <a:ea typeface="+mn-ea"/>
              </a:rPr>
              <a:t>Blobstore</a:t>
            </a:r>
            <a:endParaRPr lang="en-US" sz="1200" b="1" dirty="0">
              <a:solidFill>
                <a:schemeClr val="bg1"/>
              </a:solidFill>
              <a:latin typeface="+mn-lt"/>
              <a:ea typeface="+mn-ea"/>
            </a:endParaRPr>
          </a:p>
        </p:txBody>
      </p:sp>
      <p:sp>
        <p:nvSpPr>
          <p:cNvPr id="26" name="Oval 194"/>
          <p:cNvSpPr/>
          <p:nvPr/>
        </p:nvSpPr>
        <p:spPr>
          <a:xfrm>
            <a:off x="4357147"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a:spLocks noChangeArrowheads="1"/>
          </p:cNvSpPr>
          <p:nvPr/>
        </p:nvSpPr>
        <p:spPr bwMode="auto">
          <a:xfrm>
            <a:off x="609599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46" name="Oval 194"/>
          <p:cNvSpPr/>
          <p:nvPr/>
        </p:nvSpPr>
        <p:spPr>
          <a:xfrm>
            <a:off x="615950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159505" y="1946827"/>
            <a:ext cx="698495" cy="45918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43" idx="2"/>
          </p:cNvCxnSpPr>
          <p:nvPr/>
        </p:nvCxnSpPr>
        <p:spPr>
          <a:xfrm>
            <a:off x="5060343" y="1942104"/>
            <a:ext cx="654657" cy="463907"/>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Right Arrow 55"/>
          <p:cNvSpPr/>
          <p:nvPr/>
        </p:nvSpPr>
        <p:spPr>
          <a:xfrm>
            <a:off x="6707141" y="2344648"/>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721768" y="2548827"/>
            <a:ext cx="438395" cy="202203"/>
          </a:xfrm>
          <a:prstGeom prst="rightArrow">
            <a:avLst>
              <a:gd name="adj1" fmla="val 58851"/>
              <a:gd name="adj2" fmla="val 74907"/>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5181600" y="2326964"/>
            <a:ext cx="1533402" cy="443726"/>
            <a:chOff x="5181600" y="2326964"/>
            <a:chExt cx="1533402" cy="443726"/>
          </a:xfrm>
        </p:grpSpPr>
        <p:sp>
          <p:nvSpPr>
            <p:cNvPr id="47" name="Rounded Rectangle 46"/>
            <p:cNvSpPr>
              <a:spLocks noChangeArrowheads="1"/>
            </p:cNvSpPr>
            <p:nvPr/>
          </p:nvSpPr>
          <p:spPr bwMode="auto">
            <a:xfrm>
              <a:off x="5181600"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51" name="Rectangle 76"/>
            <p:cNvSpPr/>
            <p:nvPr/>
          </p:nvSpPr>
          <p:spPr>
            <a:xfrm>
              <a:off x="5257800" y="2430983"/>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p:cNvGrpSpPr/>
          <p:nvPr/>
        </p:nvGrpSpPr>
        <p:grpSpPr>
          <a:xfrm>
            <a:off x="7153397" y="2326964"/>
            <a:ext cx="1533402" cy="443726"/>
            <a:chOff x="7153397" y="2326964"/>
            <a:chExt cx="1533402" cy="443726"/>
          </a:xfrm>
        </p:grpSpPr>
        <p:sp>
          <p:nvSpPr>
            <p:cNvPr id="49" name="Rounded Rectangle 48"/>
            <p:cNvSpPr>
              <a:spLocks noChangeArrowheads="1"/>
            </p:cNvSpPr>
            <p:nvPr/>
          </p:nvSpPr>
          <p:spPr bwMode="auto">
            <a:xfrm>
              <a:off x="7153397" y="2326964"/>
              <a:ext cx="1533402" cy="44372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Service Broker Node(s)</a:t>
              </a:r>
              <a:endParaRPr lang="en-US" sz="1200" b="1" dirty="0">
                <a:solidFill>
                  <a:schemeClr val="bg1"/>
                </a:solidFill>
                <a:latin typeface="+mn-lt"/>
                <a:ea typeface="+mn-ea"/>
              </a:endParaRPr>
            </a:p>
          </p:txBody>
        </p:sp>
        <p:sp>
          <p:nvSpPr>
            <p:cNvPr id="53" name="Rectangle 175"/>
            <p:cNvSpPr/>
            <p:nvPr/>
          </p:nvSpPr>
          <p:spPr>
            <a:xfrm>
              <a:off x="7215230" y="2435054"/>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p:cNvGrpSpPr/>
          <p:nvPr/>
        </p:nvGrpSpPr>
        <p:grpSpPr>
          <a:xfrm>
            <a:off x="4463165" y="3467101"/>
            <a:ext cx="1099435" cy="781049"/>
            <a:chOff x="5412945" y="3105151"/>
            <a:chExt cx="1099435" cy="781049"/>
          </a:xfrm>
        </p:grpSpPr>
        <p:sp>
          <p:nvSpPr>
            <p:cNvPr id="83" name="Rounded Rectangle 82"/>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4"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4767965" y="3346451"/>
            <a:ext cx="1099435" cy="781049"/>
            <a:chOff x="5412945" y="3105151"/>
            <a:chExt cx="1099435" cy="781049"/>
          </a:xfrm>
        </p:grpSpPr>
        <p:sp>
          <p:nvSpPr>
            <p:cNvPr id="86" name="Rounded Rectangle 85"/>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87"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8" name="Group 87"/>
          <p:cNvGrpSpPr/>
          <p:nvPr/>
        </p:nvGrpSpPr>
        <p:grpSpPr>
          <a:xfrm>
            <a:off x="5072765" y="3225801"/>
            <a:ext cx="1099435" cy="781049"/>
            <a:chOff x="5412945" y="3105151"/>
            <a:chExt cx="1099435" cy="781049"/>
          </a:xfrm>
        </p:grpSpPr>
        <p:sp>
          <p:nvSpPr>
            <p:cNvPr id="89" name="Rounded Rectangle 8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90"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5412945" y="3105151"/>
            <a:ext cx="1099435" cy="781049"/>
            <a:chOff x="5412945" y="3105151"/>
            <a:chExt cx="1099435" cy="781049"/>
          </a:xfrm>
        </p:grpSpPr>
        <p:sp>
          <p:nvSpPr>
            <p:cNvPr id="59" name="Rounded Rectangle 58"/>
            <p:cNvSpPr>
              <a:spLocks noChangeArrowheads="1"/>
            </p:cNvSpPr>
            <p:nvPr/>
          </p:nvSpPr>
          <p:spPr bwMode="auto">
            <a:xfrm>
              <a:off x="5412945" y="3105151"/>
              <a:ext cx="1099435" cy="781049"/>
            </a:xfrm>
            <a:prstGeom prst="roundRect">
              <a:avLst>
                <a:gd name="adj" fmla="val 4579"/>
              </a:avLst>
            </a:prstGeom>
            <a:solidFill>
              <a:srgbClr val="33928A"/>
            </a:solidFill>
            <a:ln w="9525">
              <a:solidFill>
                <a:schemeClr val="bg1">
                  <a:lumMod val="85000"/>
                </a:schemeClr>
              </a:solidFill>
              <a:round/>
              <a:headEnd/>
              <a:tailEnd/>
            </a:ln>
            <a:effectLst>
              <a:outerShdw blurRad="40000" dist="23000" dir="5400000" rotWithShape="0">
                <a:srgbClr val="808080">
                  <a:alpha val="34999"/>
                </a:srgbClr>
              </a:outerShdw>
            </a:effectLst>
          </p:spPr>
          <p:txBody>
            <a:bodyPr lIns="320040" tIns="118872" rIns="0" bIns="0" anchor="t"/>
            <a:lstStyle/>
            <a:p>
              <a:pPr fontAlgn="auto">
                <a:spcBef>
                  <a:spcPts val="0"/>
                </a:spcBef>
                <a:spcAft>
                  <a:spcPts val="0"/>
                </a:spcAft>
                <a:defRPr/>
              </a:pPr>
              <a:r>
                <a:rPr lang="en-US" sz="1200" b="1" dirty="0" smtClean="0">
                  <a:solidFill>
                    <a:schemeClr val="bg1"/>
                  </a:solidFill>
                  <a:latin typeface="+mn-lt"/>
                  <a:ea typeface="+mn-ea"/>
                </a:rPr>
                <a:t>DEA</a:t>
              </a:r>
              <a:endParaRPr lang="en-US" sz="1200" b="1" dirty="0">
                <a:solidFill>
                  <a:schemeClr val="bg1"/>
                </a:solidFill>
                <a:latin typeface="+mn-lt"/>
                <a:ea typeface="+mn-ea"/>
              </a:endParaRPr>
            </a:p>
          </p:txBody>
        </p:sp>
        <p:sp>
          <p:nvSpPr>
            <p:cNvPr id="75" name="Oval 170"/>
            <p:cNvSpPr/>
            <p:nvPr/>
          </p:nvSpPr>
          <p:spPr>
            <a:xfrm>
              <a:off x="5477047" y="3213241"/>
              <a:ext cx="225280" cy="222168"/>
            </a:xfrm>
            <a:custGeom>
              <a:avLst/>
              <a:gdLst/>
              <a:ahLst/>
              <a:cxnLst/>
              <a:rect l="l" t="t" r="r" b="b"/>
              <a:pathLst>
                <a:path w="2663320" h="2626530">
                  <a:moveTo>
                    <a:pt x="1331660" y="779864"/>
                  </a:moveTo>
                  <a:cubicBezTo>
                    <a:pt x="1027142" y="779864"/>
                    <a:pt x="780282" y="1026724"/>
                    <a:pt x="780282" y="1331242"/>
                  </a:cubicBezTo>
                  <a:cubicBezTo>
                    <a:pt x="780282" y="1635760"/>
                    <a:pt x="1027142" y="1882620"/>
                    <a:pt x="1331660" y="1882620"/>
                  </a:cubicBezTo>
                  <a:cubicBezTo>
                    <a:pt x="1636178" y="1882620"/>
                    <a:pt x="1883038" y="1635760"/>
                    <a:pt x="1883038" y="1331242"/>
                  </a:cubicBezTo>
                  <a:cubicBezTo>
                    <a:pt x="1883038" y="1026724"/>
                    <a:pt x="1636178" y="779864"/>
                    <a:pt x="1331660" y="779864"/>
                  </a:cubicBezTo>
                  <a:close/>
                  <a:moveTo>
                    <a:pt x="1209800" y="0"/>
                  </a:moveTo>
                  <a:lnTo>
                    <a:pt x="1315227" y="0"/>
                  </a:lnTo>
                  <a:lnTo>
                    <a:pt x="1331390" y="0"/>
                  </a:lnTo>
                  <a:lnTo>
                    <a:pt x="1436817" y="0"/>
                  </a:lnTo>
                  <a:cubicBezTo>
                    <a:pt x="1474596" y="0"/>
                    <a:pt x="1505222" y="30626"/>
                    <a:pt x="1505222" y="68405"/>
                  </a:cubicBezTo>
                  <a:cubicBezTo>
                    <a:pt x="1505222" y="149387"/>
                    <a:pt x="1517336" y="219121"/>
                    <a:pt x="1531682" y="297942"/>
                  </a:cubicBezTo>
                  <a:cubicBezTo>
                    <a:pt x="1635422" y="318312"/>
                    <a:pt x="1733718" y="353850"/>
                    <a:pt x="1822662" y="404974"/>
                  </a:cubicBezTo>
                  <a:cubicBezTo>
                    <a:pt x="1886447" y="352054"/>
                    <a:pt x="1942106" y="305624"/>
                    <a:pt x="1995601" y="241871"/>
                  </a:cubicBezTo>
                  <a:cubicBezTo>
                    <a:pt x="2019885" y="212931"/>
                    <a:pt x="2063032" y="209156"/>
                    <a:pt x="2091972" y="233440"/>
                  </a:cubicBezTo>
                  <a:lnTo>
                    <a:pt x="2172734" y="301207"/>
                  </a:lnTo>
                  <a:lnTo>
                    <a:pt x="2185115" y="311596"/>
                  </a:lnTo>
                  <a:lnTo>
                    <a:pt x="2265877" y="379364"/>
                  </a:lnTo>
                  <a:cubicBezTo>
                    <a:pt x="2294818" y="403647"/>
                    <a:pt x="2298593" y="446794"/>
                    <a:pt x="2274309" y="475735"/>
                  </a:cubicBezTo>
                  <a:cubicBezTo>
                    <a:pt x="2222115" y="537937"/>
                    <a:pt x="2186520" y="599304"/>
                    <a:pt x="2146714" y="669137"/>
                  </a:cubicBezTo>
                  <a:cubicBezTo>
                    <a:pt x="2212332" y="749150"/>
                    <a:pt x="2266284" y="839037"/>
                    <a:pt x="2303557" y="937266"/>
                  </a:cubicBezTo>
                  <a:cubicBezTo>
                    <a:pt x="2387577" y="937729"/>
                    <a:pt x="2460748" y="938104"/>
                    <a:pt x="2543605" y="923494"/>
                  </a:cubicBezTo>
                  <a:cubicBezTo>
                    <a:pt x="2580810" y="916934"/>
                    <a:pt x="2616289" y="941776"/>
                    <a:pt x="2622849" y="978981"/>
                  </a:cubicBezTo>
                  <a:lnTo>
                    <a:pt x="2641156" y="1082806"/>
                  </a:lnTo>
                  <a:lnTo>
                    <a:pt x="2643963" y="1098724"/>
                  </a:lnTo>
                  <a:lnTo>
                    <a:pt x="2662270" y="1202549"/>
                  </a:lnTo>
                  <a:cubicBezTo>
                    <a:pt x="2668830" y="1239754"/>
                    <a:pt x="2643988" y="1275233"/>
                    <a:pt x="2606783" y="1281793"/>
                  </a:cubicBezTo>
                  <a:cubicBezTo>
                    <a:pt x="2526424" y="1295963"/>
                    <a:pt x="2459448" y="1320261"/>
                    <a:pt x="2383608" y="1348341"/>
                  </a:cubicBezTo>
                  <a:cubicBezTo>
                    <a:pt x="2382575" y="1458501"/>
                    <a:pt x="2364651" y="1564617"/>
                    <a:pt x="2330433" y="1663614"/>
                  </a:cubicBezTo>
                  <a:cubicBezTo>
                    <a:pt x="2393104" y="1716798"/>
                    <a:pt x="2448236" y="1763206"/>
                    <a:pt x="2519834" y="1804543"/>
                  </a:cubicBezTo>
                  <a:cubicBezTo>
                    <a:pt x="2552551" y="1823433"/>
                    <a:pt x="2563761" y="1865269"/>
                    <a:pt x="2544872" y="1897986"/>
                  </a:cubicBezTo>
                  <a:lnTo>
                    <a:pt x="2492158" y="1989289"/>
                  </a:lnTo>
                  <a:lnTo>
                    <a:pt x="2484077" y="2003286"/>
                  </a:lnTo>
                  <a:lnTo>
                    <a:pt x="2431363" y="2094589"/>
                  </a:lnTo>
                  <a:cubicBezTo>
                    <a:pt x="2412474" y="2127306"/>
                    <a:pt x="2370638" y="2138516"/>
                    <a:pt x="2337920" y="2119627"/>
                  </a:cubicBezTo>
                  <a:cubicBezTo>
                    <a:pt x="2267364" y="2078891"/>
                    <a:pt x="2200538" y="2054466"/>
                    <a:pt x="2124539" y="2027280"/>
                  </a:cubicBezTo>
                  <a:cubicBezTo>
                    <a:pt x="2057214" y="2107748"/>
                    <a:pt x="1976764" y="2176557"/>
                    <a:pt x="1887300" y="2232322"/>
                  </a:cubicBezTo>
                  <a:cubicBezTo>
                    <a:pt x="1900778" y="2311297"/>
                    <a:pt x="1913246" y="2380969"/>
                    <a:pt x="1940943" y="2457067"/>
                  </a:cubicBezTo>
                  <a:cubicBezTo>
                    <a:pt x="1953864" y="2492568"/>
                    <a:pt x="1935560" y="2531821"/>
                    <a:pt x="1900059" y="2544743"/>
                  </a:cubicBezTo>
                  <a:lnTo>
                    <a:pt x="1800990" y="2580801"/>
                  </a:lnTo>
                  <a:lnTo>
                    <a:pt x="1785802" y="2586329"/>
                  </a:lnTo>
                  <a:lnTo>
                    <a:pt x="1686733" y="2622387"/>
                  </a:lnTo>
                  <a:cubicBezTo>
                    <a:pt x="1651232" y="2635308"/>
                    <a:pt x="1611979" y="2617004"/>
                    <a:pt x="1599057" y="2581503"/>
                  </a:cubicBezTo>
                  <a:cubicBezTo>
                    <a:pt x="1571962" y="2507058"/>
                    <a:pt x="1537654" y="2446693"/>
                    <a:pt x="1498305" y="2379360"/>
                  </a:cubicBezTo>
                  <a:cubicBezTo>
                    <a:pt x="1442336" y="2389830"/>
                    <a:pt x="1384673" y="2394621"/>
                    <a:pt x="1325890" y="2394621"/>
                  </a:cubicBezTo>
                  <a:cubicBezTo>
                    <a:pt x="1273846" y="2394621"/>
                    <a:pt x="1222679" y="2390865"/>
                    <a:pt x="1172834" y="2382314"/>
                  </a:cubicBezTo>
                  <a:cubicBezTo>
                    <a:pt x="1134367" y="2448188"/>
                    <a:pt x="1100806" y="2507712"/>
                    <a:pt x="1074199" y="2580814"/>
                  </a:cubicBezTo>
                  <a:cubicBezTo>
                    <a:pt x="1061278" y="2616315"/>
                    <a:pt x="1022024" y="2634619"/>
                    <a:pt x="986523" y="2621698"/>
                  </a:cubicBezTo>
                  <a:lnTo>
                    <a:pt x="887455" y="2585640"/>
                  </a:lnTo>
                  <a:lnTo>
                    <a:pt x="872266" y="2580112"/>
                  </a:lnTo>
                  <a:lnTo>
                    <a:pt x="773197" y="2544054"/>
                  </a:lnTo>
                  <a:cubicBezTo>
                    <a:pt x="737697" y="2531132"/>
                    <a:pt x="719392" y="2491879"/>
                    <a:pt x="732313" y="2456378"/>
                  </a:cubicBezTo>
                  <a:cubicBezTo>
                    <a:pt x="758549" y="2384297"/>
                    <a:pt x="771120" y="2317982"/>
                    <a:pt x="783804" y="2244061"/>
                  </a:cubicBezTo>
                  <a:cubicBezTo>
                    <a:pt x="690731" y="2188796"/>
                    <a:pt x="606943" y="2119604"/>
                    <a:pt x="536799" y="2037993"/>
                  </a:cubicBezTo>
                  <a:cubicBezTo>
                    <a:pt x="459642" y="2065591"/>
                    <a:pt x="392042" y="2090114"/>
                    <a:pt x="320620" y="2131349"/>
                  </a:cubicBezTo>
                  <a:cubicBezTo>
                    <a:pt x="287903" y="2150238"/>
                    <a:pt x="246066" y="2139028"/>
                    <a:pt x="227177" y="2106311"/>
                  </a:cubicBezTo>
                  <a:lnTo>
                    <a:pt x="174463" y="2015008"/>
                  </a:lnTo>
                  <a:lnTo>
                    <a:pt x="166382" y="2001011"/>
                  </a:lnTo>
                  <a:lnTo>
                    <a:pt x="113668" y="1909708"/>
                  </a:lnTo>
                  <a:cubicBezTo>
                    <a:pt x="94779" y="1876991"/>
                    <a:pt x="105989" y="1835155"/>
                    <a:pt x="138706" y="1816265"/>
                  </a:cubicBezTo>
                  <a:cubicBezTo>
                    <a:pt x="209471" y="1775409"/>
                    <a:pt x="264152" y="1729599"/>
                    <a:pt x="325920" y="1677183"/>
                  </a:cubicBezTo>
                  <a:cubicBezTo>
                    <a:pt x="289848" y="1577947"/>
                    <a:pt x="270161" y="1471330"/>
                    <a:pt x="269418" y="1360419"/>
                  </a:cubicBezTo>
                  <a:cubicBezTo>
                    <a:pt x="197758" y="1333933"/>
                    <a:pt x="133244" y="1311179"/>
                    <a:pt x="56537" y="1297653"/>
                  </a:cubicBezTo>
                  <a:cubicBezTo>
                    <a:pt x="19332" y="1291093"/>
                    <a:pt x="-5510" y="1255614"/>
                    <a:pt x="1050" y="1218409"/>
                  </a:cubicBezTo>
                  <a:lnTo>
                    <a:pt x="19357" y="1114584"/>
                  </a:lnTo>
                  <a:lnTo>
                    <a:pt x="22164" y="1098666"/>
                  </a:lnTo>
                  <a:lnTo>
                    <a:pt x="40471" y="994841"/>
                  </a:lnTo>
                  <a:cubicBezTo>
                    <a:pt x="47031" y="957636"/>
                    <a:pt x="82510" y="932794"/>
                    <a:pt x="119715" y="939354"/>
                  </a:cubicBezTo>
                  <a:cubicBezTo>
                    <a:pt x="195980" y="952801"/>
                    <a:pt x="264038" y="953554"/>
                    <a:pt x="339904" y="953187"/>
                  </a:cubicBezTo>
                  <a:cubicBezTo>
                    <a:pt x="378857" y="852202"/>
                    <a:pt x="432897" y="758743"/>
                    <a:pt x="499628" y="675842"/>
                  </a:cubicBezTo>
                  <a:cubicBezTo>
                    <a:pt x="460035" y="606387"/>
                    <a:pt x="424523" y="545285"/>
                    <a:pt x="372558" y="483355"/>
                  </a:cubicBezTo>
                  <a:cubicBezTo>
                    <a:pt x="348274" y="454414"/>
                    <a:pt x="352049" y="411267"/>
                    <a:pt x="380989" y="386984"/>
                  </a:cubicBezTo>
                  <a:lnTo>
                    <a:pt x="461751" y="319216"/>
                  </a:lnTo>
                  <a:lnTo>
                    <a:pt x="474133" y="308827"/>
                  </a:lnTo>
                  <a:lnTo>
                    <a:pt x="554894" y="241060"/>
                  </a:lnTo>
                  <a:cubicBezTo>
                    <a:pt x="569364" y="228918"/>
                    <a:pt x="587386" y="223791"/>
                    <a:pt x="604826" y="225316"/>
                  </a:cubicBezTo>
                  <a:cubicBezTo>
                    <a:pt x="622266" y="226842"/>
                    <a:pt x="639123" y="235021"/>
                    <a:pt x="651265" y="249491"/>
                  </a:cubicBezTo>
                  <a:cubicBezTo>
                    <a:pt x="703517" y="311762"/>
                    <a:pt x="757832" y="357505"/>
                    <a:pt x="819777" y="408902"/>
                  </a:cubicBezTo>
                  <a:cubicBezTo>
                    <a:pt x="910193" y="357799"/>
                    <a:pt x="1009178" y="320466"/>
                    <a:pt x="1114390" y="300984"/>
                  </a:cubicBezTo>
                  <a:cubicBezTo>
                    <a:pt x="1128969" y="220909"/>
                    <a:pt x="1141395" y="150426"/>
                    <a:pt x="1141395" y="68405"/>
                  </a:cubicBezTo>
                  <a:cubicBezTo>
                    <a:pt x="1141395" y="30626"/>
                    <a:pt x="1172021" y="0"/>
                    <a:pt x="1209800"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2572904" y="1898428"/>
            <a:ext cx="854721" cy="276999"/>
          </a:xfrm>
          <a:prstGeom prst="rect">
            <a:avLst/>
          </a:prstGeom>
          <a:noFill/>
          <a:effectLst>
            <a:outerShdw dist="12700" sx="1000" sy="1000" algn="ctr" rotWithShape="0">
              <a:schemeClr val="tx2"/>
            </a:outerShdw>
          </a:effectLst>
        </p:spPr>
        <p:txBody>
          <a:bodyPr wrap="none" rtlCol="0">
            <a:spAutoFit/>
          </a:bodyPr>
          <a:lstStyle/>
          <a:p>
            <a:pPr algn="ctr"/>
            <a:r>
              <a:rPr lang="en-US" sz="1200" dirty="0" smtClean="0">
                <a:solidFill>
                  <a:schemeClr val="bg1"/>
                </a:solidFill>
              </a:rPr>
              <a:t>+ app MD</a:t>
            </a:r>
          </a:p>
        </p:txBody>
      </p:sp>
      <p:sp>
        <p:nvSpPr>
          <p:cNvPr id="91" name="Diamond 87"/>
          <p:cNvSpPr/>
          <p:nvPr/>
        </p:nvSpPr>
        <p:spPr>
          <a:xfrm>
            <a:off x="2464594" y="1951133"/>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Diamond 87"/>
          <p:cNvSpPr/>
          <p:nvPr/>
        </p:nvSpPr>
        <p:spPr>
          <a:xfrm>
            <a:off x="5360852" y="1639479"/>
            <a:ext cx="170214" cy="192038"/>
          </a:xfrm>
          <a:custGeom>
            <a:avLst/>
            <a:gdLst/>
            <a:ahLst/>
            <a:cxnLst/>
            <a:rect l="l" t="t" r="r" b="b"/>
            <a:pathLst>
              <a:path w="1218612" h="1374854">
                <a:moveTo>
                  <a:pt x="0" y="387409"/>
                </a:moveTo>
                <a:lnTo>
                  <a:pt x="572777" y="715013"/>
                </a:lnTo>
                <a:lnTo>
                  <a:pt x="575677" y="1374854"/>
                </a:lnTo>
                <a:lnTo>
                  <a:pt x="2898" y="1047249"/>
                </a:lnTo>
                <a:close/>
                <a:moveTo>
                  <a:pt x="1218612" y="377883"/>
                </a:moveTo>
                <a:lnTo>
                  <a:pt x="1215714" y="1037723"/>
                </a:lnTo>
                <a:lnTo>
                  <a:pt x="642936" y="1365328"/>
                </a:lnTo>
                <a:lnTo>
                  <a:pt x="645836" y="705487"/>
                </a:lnTo>
                <a:close/>
                <a:moveTo>
                  <a:pt x="608027" y="0"/>
                </a:moveTo>
                <a:lnTo>
                  <a:pt x="1179527" y="329827"/>
                </a:lnTo>
                <a:lnTo>
                  <a:pt x="608027" y="659653"/>
                </a:lnTo>
                <a:lnTo>
                  <a:pt x="36526" y="329827"/>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5598972" y="3459283"/>
            <a:ext cx="679853" cy="307777"/>
            <a:chOff x="5588669" y="3459283"/>
            <a:chExt cx="679853" cy="307777"/>
          </a:xfrm>
        </p:grpSpPr>
        <p:sp>
          <p:nvSpPr>
            <p:cNvPr id="93" name="Rectangle 102"/>
            <p:cNvSpPr/>
            <p:nvPr/>
          </p:nvSpPr>
          <p:spPr>
            <a:xfrm>
              <a:off x="5824996" y="3469013"/>
              <a:ext cx="201273" cy="245737"/>
            </a:xfrm>
            <a:custGeom>
              <a:avLst/>
              <a:gdLst/>
              <a:ahLst/>
              <a:cxnLst/>
              <a:rect l="l" t="t" r="r" b="b"/>
              <a:pathLst>
                <a:path w="611982" h="657475">
                  <a:moveTo>
                    <a:pt x="333375" y="406262"/>
                  </a:moveTo>
                  <a:lnTo>
                    <a:pt x="561975" y="406262"/>
                  </a:lnTo>
                  <a:lnTo>
                    <a:pt x="561975" y="657475"/>
                  </a:lnTo>
                  <a:lnTo>
                    <a:pt x="333375" y="657475"/>
                  </a:lnTo>
                  <a:close/>
                  <a:moveTo>
                    <a:pt x="45244" y="406262"/>
                  </a:moveTo>
                  <a:lnTo>
                    <a:pt x="273844" y="406262"/>
                  </a:lnTo>
                  <a:lnTo>
                    <a:pt x="273844" y="657475"/>
                  </a:lnTo>
                  <a:lnTo>
                    <a:pt x="45244" y="657475"/>
                  </a:lnTo>
                  <a:close/>
                  <a:moveTo>
                    <a:pt x="171419" y="48695"/>
                  </a:moveTo>
                  <a:cubicBezTo>
                    <a:pt x="155741" y="47045"/>
                    <a:pt x="140358" y="52540"/>
                    <a:pt x="127064" y="68094"/>
                  </a:cubicBezTo>
                  <a:cubicBezTo>
                    <a:pt x="82391" y="123816"/>
                    <a:pt x="155802" y="169538"/>
                    <a:pt x="237066" y="176978"/>
                  </a:cubicBezTo>
                  <a:cubicBezTo>
                    <a:pt x="248675" y="178041"/>
                    <a:pt x="260444" y="178322"/>
                    <a:pt x="272053" y="177740"/>
                  </a:cubicBezTo>
                  <a:cubicBezTo>
                    <a:pt x="268136" y="122896"/>
                    <a:pt x="218451" y="53645"/>
                    <a:pt x="171419" y="48695"/>
                  </a:cubicBezTo>
                  <a:close/>
                  <a:moveTo>
                    <a:pt x="440565" y="48694"/>
                  </a:moveTo>
                  <a:cubicBezTo>
                    <a:pt x="393532" y="53644"/>
                    <a:pt x="343847" y="122895"/>
                    <a:pt x="339931" y="177739"/>
                  </a:cubicBezTo>
                  <a:cubicBezTo>
                    <a:pt x="351539" y="178321"/>
                    <a:pt x="363308" y="178040"/>
                    <a:pt x="374917" y="176977"/>
                  </a:cubicBezTo>
                  <a:cubicBezTo>
                    <a:pt x="456181" y="169537"/>
                    <a:pt x="529593" y="123815"/>
                    <a:pt x="484920" y="68093"/>
                  </a:cubicBezTo>
                  <a:cubicBezTo>
                    <a:pt x="471625" y="52539"/>
                    <a:pt x="456242" y="47044"/>
                    <a:pt x="440565" y="48694"/>
                  </a:cubicBezTo>
                  <a:close/>
                  <a:moveTo>
                    <a:pt x="448567" y="477"/>
                  </a:moveTo>
                  <a:cubicBezTo>
                    <a:pt x="475777" y="-2373"/>
                    <a:pt x="502500" y="7341"/>
                    <a:pt x="525630" y="34740"/>
                  </a:cubicBezTo>
                  <a:cubicBezTo>
                    <a:pt x="601817" y="130930"/>
                    <a:pt x="481063" y="209852"/>
                    <a:pt x="343333" y="224089"/>
                  </a:cubicBezTo>
                  <a:lnTo>
                    <a:pt x="580964" y="224089"/>
                  </a:lnTo>
                  <a:cubicBezTo>
                    <a:pt x="598095" y="224089"/>
                    <a:pt x="611982" y="241448"/>
                    <a:pt x="611982" y="262862"/>
                  </a:cubicBezTo>
                  <a:lnTo>
                    <a:pt x="611982" y="355059"/>
                  </a:lnTo>
                  <a:lnTo>
                    <a:pt x="338138" y="355059"/>
                  </a:lnTo>
                  <a:lnTo>
                    <a:pt x="338138" y="225202"/>
                  </a:lnTo>
                  <a:lnTo>
                    <a:pt x="337357" y="225369"/>
                  </a:lnTo>
                  <a:lnTo>
                    <a:pt x="337688" y="227094"/>
                  </a:lnTo>
                  <a:cubicBezTo>
                    <a:pt x="327155" y="227649"/>
                    <a:pt x="316546" y="227789"/>
                    <a:pt x="305967" y="226454"/>
                  </a:cubicBezTo>
                  <a:cubicBezTo>
                    <a:pt x="295404" y="227788"/>
                    <a:pt x="284812" y="227647"/>
                    <a:pt x="274296" y="227093"/>
                  </a:cubicBezTo>
                  <a:lnTo>
                    <a:pt x="274717" y="225390"/>
                  </a:lnTo>
                  <a:lnTo>
                    <a:pt x="273844" y="225202"/>
                  </a:lnTo>
                  <a:lnTo>
                    <a:pt x="273844" y="355059"/>
                  </a:lnTo>
                  <a:lnTo>
                    <a:pt x="0" y="355059"/>
                  </a:lnTo>
                  <a:lnTo>
                    <a:pt x="0" y="262862"/>
                  </a:lnTo>
                  <a:cubicBezTo>
                    <a:pt x="0" y="241448"/>
                    <a:pt x="13887" y="224089"/>
                    <a:pt x="31018" y="224089"/>
                  </a:cubicBezTo>
                  <a:lnTo>
                    <a:pt x="268646" y="224089"/>
                  </a:lnTo>
                  <a:cubicBezTo>
                    <a:pt x="130918" y="209852"/>
                    <a:pt x="10167" y="130930"/>
                    <a:pt x="86353" y="34741"/>
                  </a:cubicBezTo>
                  <a:cubicBezTo>
                    <a:pt x="155580" y="-47261"/>
                    <a:pt x="256978" y="29146"/>
                    <a:pt x="307289" y="126712"/>
                  </a:cubicBezTo>
                  <a:cubicBezTo>
                    <a:pt x="338790" y="61129"/>
                    <a:pt x="394637" y="6125"/>
                    <a:pt x="448567" y="477"/>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8669" y="3459283"/>
              <a:ext cx="288862" cy="307777"/>
            </a:xfrm>
            <a:prstGeom prst="rect">
              <a:avLst/>
            </a:prstGeom>
            <a:noFill/>
          </p:spPr>
          <p:txBody>
            <a:bodyPr wrap="none" rtlCol="0">
              <a:spAutoFit/>
            </a:bodyPr>
            <a:lstStyle/>
            <a:p>
              <a:pPr algn="ctr"/>
              <a:r>
                <a:rPr lang="en-US" sz="1400" dirty="0" smtClean="0">
                  <a:solidFill>
                    <a:schemeClr val="bg1"/>
                  </a:solidFill>
                </a:rPr>
                <a:t>+</a:t>
              </a:r>
            </a:p>
          </p:txBody>
        </p:sp>
        <p:sp>
          <p:nvSpPr>
            <p:cNvPr id="94" name="TextBox 93"/>
            <p:cNvSpPr txBox="1"/>
            <p:nvPr/>
          </p:nvSpPr>
          <p:spPr>
            <a:xfrm>
              <a:off x="5979660" y="3459283"/>
              <a:ext cx="288862" cy="307777"/>
            </a:xfrm>
            <a:prstGeom prst="rect">
              <a:avLst/>
            </a:prstGeom>
            <a:noFill/>
          </p:spPr>
          <p:txBody>
            <a:bodyPr wrap="none" rtlCol="0">
              <a:spAutoFit/>
            </a:bodyPr>
            <a:lstStyle/>
            <a:p>
              <a:pPr algn="ctr"/>
              <a:r>
                <a:rPr lang="en-US" sz="1400" dirty="0">
                  <a:solidFill>
                    <a:schemeClr val="bg1"/>
                  </a:solidFill>
                </a:rPr>
                <a:t>=</a:t>
              </a:r>
              <a:endParaRPr lang="en-US" sz="1400" dirty="0" smtClean="0">
                <a:solidFill>
                  <a:schemeClr val="bg1"/>
                </a:solidFill>
              </a:endParaRPr>
            </a:p>
          </p:txBody>
        </p:sp>
      </p:grpSp>
      <p:sp>
        <p:nvSpPr>
          <p:cNvPr id="96" name="Teardrop 95"/>
          <p:cNvSpPr/>
          <p:nvPr/>
        </p:nvSpPr>
        <p:spPr>
          <a:xfrm rot="18900000">
            <a:off x="6240748" y="3569346"/>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ardrop 97"/>
          <p:cNvSpPr/>
          <p:nvPr/>
        </p:nvSpPr>
        <p:spPr>
          <a:xfrm rot="18900000">
            <a:off x="5603450" y="1699419"/>
            <a:ext cx="153021" cy="153021"/>
          </a:xfrm>
          <a:prstGeom prst="teardrop">
            <a:avLst>
              <a:gd name="adj" fmla="val 149574"/>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7620000" y="1489468"/>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Tree>
    <p:extLst>
      <p:ext uri="{BB962C8B-B14F-4D97-AF65-F5344CB8AC3E}">
        <p14:creationId xmlns:p14="http://schemas.microsoft.com/office/powerpoint/2010/main" val="756694949"/>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par>
                                <p:cTn id="13" presetID="0" presetClass="path" presetSubtype="0" accel="50000" decel="50000" fill="hold" grpId="0" nodeType="withEffect">
                                  <p:stCondLst>
                                    <p:cond delay="0"/>
                                  </p:stCondLst>
                                  <p:childTnLst>
                                    <p:animMotion origin="layout" path="M 5.55556E-7 3.24591E-6 C 0.10712 0.07744 0.21858 0.10799 0.30712 0.10058 C 0.39566 0.09318 0.2651 0.00339 0.31684 -0.06048 " pathEditMode="relative" rAng="0" ptsTypes="fsf">
                                      <p:cBhvr>
                                        <p:cTn id="14" dur="2000" fill="hold"/>
                                        <p:tgtEl>
                                          <p:spTgt spid="91"/>
                                        </p:tgtEl>
                                        <p:attrNameLst>
                                          <p:attrName>ppt_x</p:attrName>
                                          <p:attrName>ppt_y</p:attrName>
                                        </p:attrNameLst>
                                      </p:cBhvr>
                                      <p:rCtr x="19774" y="2376"/>
                                    </p:animMotion>
                                  </p:childTnLst>
                                </p:cTn>
                              </p:par>
                              <p:par>
                                <p:cTn id="15" presetID="0" presetClass="path" presetSubtype="0" accel="50000" decel="50000" fill="hold" grpId="0" nodeType="withEffect">
                                  <p:stCondLst>
                                    <p:cond delay="0"/>
                                  </p:stCondLst>
                                  <p:childTnLst>
                                    <p:animMotion origin="layout" path="M 0.00174 0.00124 C 0.05035 0.01882 0.22032 0.11937 0.29323 0.10889 C 0.36615 0.0984 0.40851 -0.0256 0.43889 -0.06107 " pathEditMode="relative" rAng="0" ptsTypes="aaa">
                                      <p:cBhvr>
                                        <p:cTn id="16" dur="2000" fill="hold"/>
                                        <p:tgtEl>
                                          <p:spTgt spid="13"/>
                                        </p:tgtEl>
                                        <p:attrNameLst>
                                          <p:attrName>ppt_x</p:attrName>
                                          <p:attrName>ppt_y</p:attrName>
                                        </p:attrNameLst>
                                      </p:cBhvr>
                                      <p:rCtr x="21858" y="2776"/>
                                    </p:animMotion>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9">
                                            <p:txEl>
                                              <p:pRg st="0" end="0"/>
                                            </p:txEl>
                                          </p:spTgt>
                                        </p:tgtEl>
                                        <p:attrNameLst>
                                          <p:attrName>style.visibility</p:attrName>
                                        </p:attrNameLst>
                                      </p:cBhvr>
                                      <p:to>
                                        <p:strVal val="visible"/>
                                      </p:to>
                                    </p:set>
                                    <p:animEffect transition="in" filter="dissolve">
                                      <p:cBhvr>
                                        <p:cTn id="21" dur="500"/>
                                        <p:tgtEl>
                                          <p:spTgt spid="39">
                                            <p:txEl>
                                              <p:pRg st="0" end="0"/>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wipe(left)">
                                      <p:cBhvr>
                                        <p:cTn id="24" dur="500"/>
                                        <p:tgtEl>
                                          <p:spTgt spid="56"/>
                                        </p:tgtEl>
                                      </p:cBhvr>
                                    </p:animEffect>
                                  </p:childTnLst>
                                </p:cTn>
                              </p:par>
                            </p:childTnLst>
                          </p:cTn>
                        </p:par>
                        <p:par>
                          <p:cTn id="25" fill="hold">
                            <p:stCondLst>
                              <p:cond delay="500"/>
                            </p:stCondLst>
                            <p:childTnLst>
                              <p:par>
                                <p:cTn id="26" presetID="22" presetClass="entr" presetSubtype="2"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right)">
                                      <p:cBhvr>
                                        <p:cTn id="28" dur="500"/>
                                        <p:tgtEl>
                                          <p:spTgt spid="57"/>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fad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9">
                                            <p:txEl>
                                              <p:pRg st="1" end="1"/>
                                            </p:txEl>
                                          </p:spTgt>
                                        </p:tgtEl>
                                        <p:attrNameLst>
                                          <p:attrName>style.visibility</p:attrName>
                                        </p:attrNameLst>
                                      </p:cBhvr>
                                      <p:to>
                                        <p:strVal val="visible"/>
                                      </p:to>
                                    </p:set>
                                    <p:animEffect transition="in" filter="dissolve">
                                      <p:cBhvr>
                                        <p:cTn id="37" dur="500"/>
                                        <p:tgtEl>
                                          <p:spTgt spid="39">
                                            <p:txEl>
                                              <p:pRg st="1" end="1"/>
                                            </p:txEl>
                                          </p:spTgt>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92"/>
                                        </p:tgtEl>
                                        <p:attrNameLst>
                                          <p:attrName>style.visibility</p:attrName>
                                        </p:attrNameLst>
                                      </p:cBhvr>
                                      <p:to>
                                        <p:strVal val="visible"/>
                                      </p:to>
                                    </p:set>
                                  </p:childTnLst>
                                </p:cTn>
                              </p:par>
                              <p:par>
                                <p:cTn id="40" presetID="37" presetClass="path" presetSubtype="0" accel="50000" decel="50000" fill="hold" grpId="1" nodeType="withEffect">
                                  <p:stCondLst>
                                    <p:cond delay="0"/>
                                  </p:stCondLst>
                                  <p:childTnLst>
                                    <p:animMotion origin="layout" path="M 3.88889E-6 4.32099E-6 C 3.88889E-6 0.0003 0.02743 0.03117 0.04097 0.1145 C 0.05451 0.19784 0.04097 0.2645 0.01493 0.36821 " pathEditMode="relative" rAng="0" ptsTypes="fsf">
                                      <p:cBhvr>
                                        <p:cTn id="41" dur="2000" fill="hold"/>
                                        <p:tgtEl>
                                          <p:spTgt spid="92"/>
                                        </p:tgtEl>
                                        <p:attrNameLst>
                                          <p:attrName>ppt_x</p:attrName>
                                          <p:attrName>ppt_y</p:attrName>
                                        </p:attrNameLst>
                                      </p:cBhvr>
                                      <p:rCtr x="2726" y="18395"/>
                                    </p:animMotion>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95"/>
                                        </p:tgtEl>
                                        <p:attrNameLst>
                                          <p:attrName>style.visibility</p:attrName>
                                        </p:attrNameLst>
                                      </p:cBhvr>
                                      <p:to>
                                        <p:strVal val="visible"/>
                                      </p:to>
                                    </p:set>
                                    <p:animEffect transition="in" filter="wipe(left)">
                                      <p:cBhvr>
                                        <p:cTn id="45" dur="500"/>
                                        <p:tgtEl>
                                          <p:spTgt spid="95"/>
                                        </p:tgtEl>
                                      </p:cBhvr>
                                    </p:animEffect>
                                  </p:childTnLst>
                                </p:cTn>
                              </p:par>
                            </p:childTnLst>
                          </p:cTn>
                        </p:par>
                        <p:par>
                          <p:cTn id="46" fill="hold">
                            <p:stCondLst>
                              <p:cond delay="2500"/>
                            </p:stCondLst>
                            <p:childTnLst>
                              <p:par>
                                <p:cTn id="47" presetID="1" presetClass="entr" presetSubtype="0" fill="hold" grpId="0" nodeType="after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childTnLst>
                          </p:cTn>
                        </p:par>
                        <p:par>
                          <p:cTn id="49" fill="hold">
                            <p:stCondLst>
                              <p:cond delay="2500"/>
                            </p:stCondLst>
                            <p:childTnLst>
                              <p:par>
                                <p:cTn id="50" presetID="37" presetClass="path" presetSubtype="0" accel="50000" decel="50000" fill="hold" grpId="1" nodeType="afterEffect">
                                  <p:stCondLst>
                                    <p:cond delay="0"/>
                                  </p:stCondLst>
                                  <p:childTnLst>
                                    <p:animMotion origin="layout" path="M 1.38889E-6 -4.81184E-6 C 0.00035 -0.03547 0.01337 -0.15144 0.00173 -0.21314 C -0.0099 -0.27483 -0.05469 -0.33713 -0.06945 -0.36983 " pathEditMode="relative" rAng="0" ptsTypes="fsF">
                                      <p:cBhvr>
                                        <p:cTn id="51" dur="2000" fill="hold"/>
                                        <p:tgtEl>
                                          <p:spTgt spid="96"/>
                                        </p:tgtEl>
                                        <p:attrNameLst>
                                          <p:attrName>ppt_x</p:attrName>
                                          <p:attrName>ppt_y</p:attrName>
                                        </p:attrNameLst>
                                      </p:cBhvr>
                                      <p:rCtr x="-2812" y="-18507"/>
                                    </p:animMotion>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9">
                                            <p:txEl>
                                              <p:pRg st="2" end="2"/>
                                            </p:txEl>
                                          </p:spTgt>
                                        </p:tgtEl>
                                        <p:attrNameLst>
                                          <p:attrName>style.visibility</p:attrName>
                                        </p:attrNameLst>
                                      </p:cBhvr>
                                      <p:to>
                                        <p:strVal val="visible"/>
                                      </p:to>
                                    </p:set>
                                    <p:animEffect transition="in" filter="dissolve">
                                      <p:cBhvr>
                                        <p:cTn id="56" dur="500"/>
                                        <p:tgtEl>
                                          <p:spTgt spid="39">
                                            <p:txEl>
                                              <p:pRg st="2" end="2"/>
                                            </p:txEl>
                                          </p:spTgt>
                                        </p:tgtEl>
                                      </p:cBhvr>
                                    </p:animEffec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par>
                                <p:cTn id="59" presetID="50" presetClass="path" presetSubtype="0" accel="50000" decel="50000" fill="hold" grpId="1" nodeType="withEffect">
                                  <p:stCondLst>
                                    <p:cond delay="0"/>
                                  </p:stCondLst>
                                  <p:childTnLst>
                                    <p:animMotion origin="layout" path="M -5.55556E-7 -3.7037E-7 C -5.55556E-7 0.00031 -0.08055 0.06204 -0.1066 0.16944 C -0.13264 0.27685 -0.10139 0.37037 -0.08055 0.41204 " pathEditMode="relative" rAng="0" ptsTypes="fsf">
                                      <p:cBhvr>
                                        <p:cTn id="60" dur="2000" fill="hold"/>
                                        <p:tgtEl>
                                          <p:spTgt spid="98"/>
                                        </p:tgtEl>
                                        <p:attrNameLst>
                                          <p:attrName>ppt_x</p:attrName>
                                          <p:attrName>ppt_y</p:attrName>
                                        </p:attrNameLst>
                                      </p:cBhvr>
                                      <p:rCtr x="-6632" y="20586"/>
                                    </p:animMotion>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39">
                                            <p:txEl>
                                              <p:pRg st="3" end="3"/>
                                            </p:txEl>
                                          </p:spTgt>
                                        </p:tgtEl>
                                        <p:attrNameLst>
                                          <p:attrName>style.visibility</p:attrName>
                                        </p:attrNameLst>
                                      </p:cBhvr>
                                      <p:to>
                                        <p:strVal val="visible"/>
                                      </p:to>
                                    </p:set>
                                    <p:animEffect transition="in" filter="dissolve">
                                      <p:cBhvr>
                                        <p:cTn id="65" dur="500"/>
                                        <p:tgtEl>
                                          <p:spTgt spid="39">
                                            <p:txEl>
                                              <p:pRg st="3" end="3"/>
                                            </p:txEl>
                                          </p:spTgt>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40"/>
                                        </p:tgtEl>
                                        <p:attrNameLst>
                                          <p:attrName>style.visibility</p:attrName>
                                        </p:attrNameLst>
                                      </p:cBhvr>
                                      <p:to>
                                        <p:strVal val="visible"/>
                                      </p:to>
                                    </p:set>
                                    <p:animEffect transition="in" filter="wipe(left)">
                                      <p:cBhvr>
                                        <p:cTn id="6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39" grpId="0" build="p"/>
      <p:bldP spid="40" grpId="0"/>
      <p:bldP spid="56" grpId="0" animBg="1"/>
      <p:bldP spid="57" grpId="0" animBg="1"/>
      <p:bldP spid="13" grpId="0"/>
      <p:bldP spid="91" grpId="0" animBg="1"/>
      <p:bldP spid="92" grpId="0" animBg="1"/>
      <p:bldP spid="92" grpId="1" animBg="1"/>
      <p:bldP spid="96" grpId="0" animBg="1"/>
      <p:bldP spid="96" grpId="1" animBg="1"/>
      <p:bldP spid="98" grpId="0" animBg="1"/>
      <p:bldP spid="98" grpId="1" animBg="1"/>
      <p:bldP spid="9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a:spLocks noChangeArrowheads="1"/>
          </p:cNvSpPr>
          <p:nvPr/>
        </p:nvSpPr>
        <p:spPr bwMode="auto">
          <a:xfrm>
            <a:off x="5133975" y="1635125"/>
            <a:ext cx="3416300" cy="2030413"/>
          </a:xfrm>
          <a:prstGeom prst="rect">
            <a:avLst/>
          </a:prstGeom>
          <a:solidFill>
            <a:srgbClr val="008881"/>
          </a:solidFill>
          <a:ln w="19050">
            <a:solidFill>
              <a:schemeClr val="bg1"/>
            </a:solidFill>
            <a:round/>
            <a:headEnd/>
            <a:tailEnd/>
          </a:ln>
          <a:effectLst>
            <a:outerShdw dist="20000" dir="5400000" rotWithShape="0">
              <a:srgbClr val="808080">
                <a:alpha val="37999"/>
              </a:srgb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800" dirty="0">
              <a:solidFill>
                <a:schemeClr val="bg2"/>
              </a:solidFill>
            </a:endParaRPr>
          </a:p>
          <a:p>
            <a:pPr algn="ctr" eaLnBrk="1" hangingPunct="1">
              <a:defRPr/>
            </a:pPr>
            <a:endParaRPr lang="en-US" sz="1800" dirty="0" smtClean="0">
              <a:solidFill>
                <a:schemeClr val="bg2"/>
              </a:solidFill>
            </a:endParaRPr>
          </a:p>
          <a:p>
            <a:pPr algn="ctr" eaLnBrk="1" hangingPunct="1">
              <a:defRPr/>
            </a:pPr>
            <a:endParaRPr lang="en-US" sz="1800" dirty="0">
              <a:solidFill>
                <a:schemeClr val="bg2"/>
              </a:solidFill>
            </a:endParaRPr>
          </a:p>
          <a:p>
            <a:pPr algn="ctr" eaLnBrk="1" hangingPunct="1">
              <a:defRPr/>
            </a:pPr>
            <a:endParaRPr lang="en-US" sz="1800" dirty="0" smtClean="0">
              <a:solidFill>
                <a:schemeClr val="bg2"/>
              </a:solidFill>
            </a:endParaRPr>
          </a:p>
          <a:p>
            <a:pPr algn="ctr" eaLnBrk="1" hangingPunct="1">
              <a:defRPr/>
            </a:pPr>
            <a:endParaRPr lang="en-US" sz="1800" dirty="0">
              <a:solidFill>
                <a:schemeClr val="bg2"/>
              </a:solidFill>
            </a:endParaRPr>
          </a:p>
          <a:p>
            <a:pPr algn="ctr" eaLnBrk="1" hangingPunct="1">
              <a:defRPr/>
            </a:pPr>
            <a:endParaRPr lang="en-US" sz="1800" dirty="0" smtClean="0">
              <a:solidFill>
                <a:schemeClr val="bg2"/>
              </a:solidFill>
            </a:endParaRPr>
          </a:p>
          <a:p>
            <a:pPr algn="ctr" eaLnBrk="1" hangingPunct="1">
              <a:defRPr/>
            </a:pPr>
            <a:endParaRPr lang="en-US" sz="1800" dirty="0" smtClean="0">
              <a:solidFill>
                <a:schemeClr val="bg2"/>
              </a:solidFill>
            </a:endParaRPr>
          </a:p>
        </p:txBody>
      </p:sp>
      <p:sp>
        <p:nvSpPr>
          <p:cNvPr id="30" name="TextBox 29"/>
          <p:cNvSpPr txBox="1">
            <a:spLocks noChangeArrowheads="1"/>
          </p:cNvSpPr>
          <p:nvPr/>
        </p:nvSpPr>
        <p:spPr bwMode="auto">
          <a:xfrm>
            <a:off x="5481638" y="2311400"/>
            <a:ext cx="3022600" cy="1200150"/>
          </a:xfrm>
          <a:prstGeom prst="rect">
            <a:avLst/>
          </a:prstGeom>
          <a:solidFill>
            <a:srgbClr val="7F7F7F"/>
          </a:solidFill>
          <a:ln w="19050">
            <a:solidFill>
              <a:schemeClr val="bg1"/>
            </a:solidFill>
            <a:round/>
            <a:headEnd/>
            <a:tailEnd/>
          </a:ln>
          <a:effectLst>
            <a:outerShdw dist="20000" dir="5400000" rotWithShape="0">
              <a:srgbClr val="808080">
                <a:alpha val="37999"/>
              </a:srgb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p:txBody>
      </p:sp>
      <p:sp>
        <p:nvSpPr>
          <p:cNvPr id="29" name="TextBox 28"/>
          <p:cNvSpPr txBox="1">
            <a:spLocks noChangeArrowheads="1"/>
          </p:cNvSpPr>
          <p:nvPr/>
        </p:nvSpPr>
        <p:spPr bwMode="auto">
          <a:xfrm>
            <a:off x="5400675" y="2244725"/>
            <a:ext cx="3022600" cy="1200150"/>
          </a:xfrm>
          <a:prstGeom prst="rect">
            <a:avLst/>
          </a:prstGeom>
          <a:solidFill>
            <a:srgbClr val="7F7F7F"/>
          </a:solidFill>
          <a:ln w="19050">
            <a:solidFill>
              <a:schemeClr val="bg1"/>
            </a:solidFill>
            <a:round/>
            <a:headEnd/>
            <a:tailEnd/>
          </a:ln>
          <a:effectLst>
            <a:outerShdw dist="20000" dir="5400000" rotWithShape="0">
              <a:srgbClr val="808080">
                <a:alpha val="37999"/>
              </a:srgb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a:p>
            <a:pPr algn="ctr" eaLnBrk="1" hangingPunct="1">
              <a:defRPr/>
            </a:pPr>
            <a:endParaRPr lang="en-US" sz="1200" smtClean="0">
              <a:solidFill>
                <a:schemeClr val="bg2"/>
              </a:solidFill>
            </a:endParaRPr>
          </a:p>
        </p:txBody>
      </p:sp>
      <p:sp>
        <p:nvSpPr>
          <p:cNvPr id="21509" name="Title 2"/>
          <p:cNvSpPr>
            <a:spLocks noGrp="1"/>
          </p:cNvSpPr>
          <p:nvPr>
            <p:ph type="title"/>
          </p:nvPr>
        </p:nvSpPr>
        <p:spPr>
          <a:xfrm>
            <a:off x="366713" y="325438"/>
            <a:ext cx="8669337" cy="460375"/>
          </a:xfrm>
          <a:noFill/>
          <a:ln>
            <a:miter lim="800000"/>
            <a:headEnd/>
            <a:tailEnd/>
          </a:ln>
        </p:spPr>
        <p:txBody>
          <a:bodyPr vert="horz" wrap="square" numCol="1" compatLnSpc="1">
            <a:prstTxWarp prst="textNoShape">
              <a:avLst/>
            </a:prstTxWarp>
          </a:bodyPr>
          <a:lstStyle/>
          <a:p>
            <a:pPr eaLnBrk="1" hangingPunct="1"/>
            <a:r>
              <a:rPr lang="en-US" dirty="0" smtClean="0">
                <a:latin typeface="Arial" pitchFamily="34" charset="0"/>
                <a:ea typeface="ＭＳ Ｐゴシック" pitchFamily="34" charset="-128"/>
                <a:cs typeface="Arial" pitchFamily="34" charset="0"/>
              </a:rPr>
              <a:t>From a VM Centric to Application Centric World</a:t>
            </a:r>
          </a:p>
        </p:txBody>
      </p:sp>
      <p:sp>
        <p:nvSpPr>
          <p:cNvPr id="12" name="TextBox 11"/>
          <p:cNvSpPr txBox="1">
            <a:spLocks noChangeArrowheads="1"/>
          </p:cNvSpPr>
          <p:nvPr/>
        </p:nvSpPr>
        <p:spPr bwMode="auto">
          <a:xfrm>
            <a:off x="393700" y="3763963"/>
            <a:ext cx="3479800" cy="339725"/>
          </a:xfrm>
          <a:prstGeom prst="rect">
            <a:avLst/>
          </a:prstGeom>
          <a:solidFill>
            <a:srgbClr val="BFBFBF"/>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600" dirty="0">
                <a:solidFill>
                  <a:srgbClr val="4D4D4D"/>
                </a:solidFill>
                <a:latin typeface="+mn-lt"/>
                <a:ea typeface="+mn-ea"/>
              </a:rPr>
              <a:t>Infrastructure Specific</a:t>
            </a:r>
          </a:p>
        </p:txBody>
      </p:sp>
      <p:sp>
        <p:nvSpPr>
          <p:cNvPr id="16" name="Chevron 15"/>
          <p:cNvSpPr/>
          <p:nvPr/>
        </p:nvSpPr>
        <p:spPr>
          <a:xfrm>
            <a:off x="4076700" y="1898650"/>
            <a:ext cx="838200" cy="457200"/>
          </a:xfrm>
          <a:prstGeom prst="chevron">
            <a:avLst/>
          </a:prstGeom>
          <a:gradFill flip="none" rotWithShape="1">
            <a:gsLst>
              <a:gs pos="0">
                <a:schemeClr val="bg1">
                  <a:lumMod val="50000"/>
                </a:schemeClr>
              </a:gs>
              <a:gs pos="100000">
                <a:srgbClr val="FFFFFF"/>
              </a:gs>
            </a:gsLst>
            <a:lin ang="10800000" scaled="0"/>
            <a:tileRect/>
          </a:gra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18" name="TextBox 17"/>
          <p:cNvSpPr txBox="1">
            <a:spLocks noChangeArrowheads="1"/>
          </p:cNvSpPr>
          <p:nvPr/>
        </p:nvSpPr>
        <p:spPr bwMode="auto">
          <a:xfrm>
            <a:off x="419100" y="2247900"/>
            <a:ext cx="1587500" cy="307975"/>
          </a:xfrm>
          <a:prstGeom prst="rect">
            <a:avLst/>
          </a:prstGeom>
          <a:solidFill>
            <a:srgbClr val="F27C3A"/>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JVM</a:t>
            </a:r>
          </a:p>
        </p:txBody>
      </p:sp>
      <p:sp>
        <p:nvSpPr>
          <p:cNvPr id="19" name="TextBox 18"/>
          <p:cNvSpPr txBox="1">
            <a:spLocks noChangeArrowheads="1"/>
          </p:cNvSpPr>
          <p:nvPr/>
        </p:nvSpPr>
        <p:spPr bwMode="auto">
          <a:xfrm>
            <a:off x="406400" y="3248025"/>
            <a:ext cx="1587500" cy="307975"/>
          </a:xfrm>
          <a:prstGeom prst="rect">
            <a:avLst/>
          </a:prstGeom>
          <a:solidFill>
            <a:srgbClr val="7F7F7F"/>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VM</a:t>
            </a:r>
          </a:p>
        </p:txBody>
      </p:sp>
      <p:sp>
        <p:nvSpPr>
          <p:cNvPr id="51" name="TextBox 50"/>
          <p:cNvSpPr txBox="1">
            <a:spLocks noChangeArrowheads="1"/>
          </p:cNvSpPr>
          <p:nvPr/>
        </p:nvSpPr>
        <p:spPr bwMode="auto">
          <a:xfrm>
            <a:off x="5321300" y="2178050"/>
            <a:ext cx="3022600" cy="1200150"/>
          </a:xfrm>
          <a:prstGeom prst="rect">
            <a:avLst/>
          </a:prstGeom>
          <a:solidFill>
            <a:srgbClr val="7F7F7F"/>
          </a:solidFill>
          <a:ln w="19050">
            <a:solidFill>
              <a:schemeClr val="bg1"/>
            </a:solidFill>
            <a:round/>
            <a:headEnd/>
            <a:tailEnd/>
          </a:ln>
          <a:effectLst>
            <a:outerShdw dist="20000" dir="5400000" rotWithShape="0">
              <a:srgbClr val="808080">
                <a:alpha val="37999"/>
              </a:srgb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endParaRPr lang="en-US" sz="1200" dirty="0">
              <a:solidFill>
                <a:schemeClr val="bg2"/>
              </a:solidFill>
            </a:endParaRPr>
          </a:p>
          <a:p>
            <a:pPr algn="ctr" eaLnBrk="1" hangingPunct="1">
              <a:defRPr/>
            </a:pPr>
            <a:endParaRPr lang="en-US" sz="1200" dirty="0" smtClean="0">
              <a:solidFill>
                <a:schemeClr val="bg2"/>
              </a:solidFill>
            </a:endParaRPr>
          </a:p>
          <a:p>
            <a:pPr algn="ctr" eaLnBrk="1" hangingPunct="1">
              <a:defRPr/>
            </a:pPr>
            <a:endParaRPr lang="en-US" sz="1200" dirty="0">
              <a:solidFill>
                <a:schemeClr val="bg2"/>
              </a:solidFill>
            </a:endParaRPr>
          </a:p>
          <a:p>
            <a:pPr algn="ctr" eaLnBrk="1" hangingPunct="1">
              <a:defRPr/>
            </a:pPr>
            <a:endParaRPr lang="en-US" sz="1200" dirty="0" smtClean="0">
              <a:solidFill>
                <a:schemeClr val="bg2"/>
              </a:solidFill>
            </a:endParaRPr>
          </a:p>
          <a:p>
            <a:pPr algn="ctr" eaLnBrk="1" hangingPunct="1">
              <a:defRPr/>
            </a:pPr>
            <a:endParaRPr lang="en-US" sz="1200" dirty="0" smtClean="0">
              <a:solidFill>
                <a:schemeClr val="bg2"/>
              </a:solidFill>
            </a:endParaRPr>
          </a:p>
          <a:p>
            <a:pPr algn="ctr" eaLnBrk="1" hangingPunct="1">
              <a:defRPr/>
            </a:pPr>
            <a:r>
              <a:rPr lang="en-US" sz="1200" dirty="0" smtClean="0">
                <a:solidFill>
                  <a:schemeClr val="bg2"/>
                </a:solidFill>
              </a:rPr>
              <a:t>Pre-Provisioned Pool of VMs</a:t>
            </a:r>
          </a:p>
        </p:txBody>
      </p:sp>
      <p:grpSp>
        <p:nvGrpSpPr>
          <p:cNvPr id="2" name="Group 56"/>
          <p:cNvGrpSpPr>
            <a:grpSpLocks/>
          </p:cNvGrpSpPr>
          <p:nvPr/>
        </p:nvGrpSpPr>
        <p:grpSpPr bwMode="auto">
          <a:xfrm>
            <a:off x="5448300" y="2241550"/>
            <a:ext cx="1295400" cy="876300"/>
            <a:chOff x="3898900" y="3873500"/>
            <a:chExt cx="1295400" cy="1015663"/>
          </a:xfrm>
        </p:grpSpPr>
        <p:sp>
          <p:nvSpPr>
            <p:cNvPr id="58" name="TextBox 57"/>
            <p:cNvSpPr txBox="1">
              <a:spLocks noChangeArrowheads="1"/>
            </p:cNvSpPr>
            <p:nvPr/>
          </p:nvSpPr>
          <p:spPr bwMode="auto">
            <a:xfrm>
              <a:off x="3898900" y="3873500"/>
              <a:ext cx="1295400" cy="1015663"/>
            </a:xfrm>
            <a:prstGeom prst="rect">
              <a:avLst/>
            </a:prstGeom>
            <a:solidFill>
              <a:schemeClr val="bg1"/>
            </a:solidFill>
            <a:ln w="19050">
              <a:solidFill>
                <a:schemeClr val="accent1"/>
              </a:solidFill>
              <a:round/>
              <a:headEnd/>
              <a:tailEnd/>
            </a:ln>
            <a:effectLst>
              <a:outerShdw dist="20000" dir="5400000" rotWithShape="0">
                <a:srgbClr val="808080">
                  <a:alpha val="37999"/>
                </a:srgb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defRPr/>
              </a:pPr>
              <a:r>
                <a:rPr lang="en-US" sz="1200" smtClean="0">
                  <a:solidFill>
                    <a:srgbClr val="4D4D4D"/>
                  </a:solidFill>
                </a:rPr>
                <a:t>Container 1</a:t>
              </a:r>
            </a:p>
            <a:p>
              <a:pPr algn="ctr" eaLnBrk="1" hangingPunct="1">
                <a:defRPr/>
              </a:pPr>
              <a:endParaRPr lang="en-US" sz="1200" smtClean="0">
                <a:solidFill>
                  <a:srgbClr val="4D4D4D"/>
                </a:solidFill>
              </a:endParaRPr>
            </a:p>
            <a:p>
              <a:pPr algn="ctr" eaLnBrk="1" hangingPunct="1">
                <a:defRPr/>
              </a:pPr>
              <a:endParaRPr lang="en-US" sz="1200" smtClean="0">
                <a:solidFill>
                  <a:srgbClr val="4D4D4D"/>
                </a:solidFill>
              </a:endParaRPr>
            </a:p>
            <a:p>
              <a:pPr algn="ctr" eaLnBrk="1" hangingPunct="1">
                <a:defRPr/>
              </a:pPr>
              <a:endParaRPr lang="en-US" sz="1200" smtClean="0">
                <a:solidFill>
                  <a:srgbClr val="4D4D4D"/>
                </a:solidFill>
              </a:endParaRPr>
            </a:p>
            <a:p>
              <a:pPr algn="ctr" eaLnBrk="1" hangingPunct="1">
                <a:defRPr/>
              </a:pPr>
              <a:endParaRPr lang="en-US" sz="1200" smtClean="0">
                <a:solidFill>
                  <a:srgbClr val="4D4D4D"/>
                </a:solidFill>
              </a:endParaRPr>
            </a:p>
          </p:txBody>
        </p:sp>
        <p:sp>
          <p:nvSpPr>
            <p:cNvPr id="59" name="TextBox 58"/>
            <p:cNvSpPr txBox="1">
              <a:spLocks noChangeArrowheads="1"/>
            </p:cNvSpPr>
            <p:nvPr/>
          </p:nvSpPr>
          <p:spPr bwMode="auto">
            <a:xfrm>
              <a:off x="4025900" y="4473330"/>
              <a:ext cx="1016000" cy="277836"/>
            </a:xfrm>
            <a:prstGeom prst="rect">
              <a:avLst/>
            </a:prstGeom>
            <a:solidFill>
              <a:schemeClr val="accent2"/>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200" dirty="0">
                  <a:solidFill>
                    <a:schemeClr val="lt1"/>
                  </a:solidFill>
                  <a:latin typeface="+mn-lt"/>
                  <a:ea typeface="+mn-ea"/>
                </a:rPr>
                <a:t>App Server</a:t>
              </a:r>
            </a:p>
          </p:txBody>
        </p:sp>
        <p:sp>
          <p:nvSpPr>
            <p:cNvPr id="60" name="TextBox 59"/>
            <p:cNvSpPr txBox="1">
              <a:spLocks noChangeArrowheads="1"/>
            </p:cNvSpPr>
            <p:nvPr/>
          </p:nvSpPr>
          <p:spPr bwMode="auto">
            <a:xfrm>
              <a:off x="4013200" y="4153175"/>
              <a:ext cx="1041400" cy="277836"/>
            </a:xfrm>
            <a:prstGeom prst="rect">
              <a:avLst/>
            </a:prstGeom>
            <a:solidFill>
              <a:srgbClr val="F27C3A"/>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200" dirty="0">
                  <a:solidFill>
                    <a:schemeClr val="lt1"/>
                  </a:solidFill>
                  <a:latin typeface="+mn-lt"/>
                  <a:ea typeface="+mn-ea"/>
                </a:rPr>
                <a:t>JVM</a:t>
              </a:r>
            </a:p>
          </p:txBody>
        </p:sp>
      </p:grpSp>
      <p:grpSp>
        <p:nvGrpSpPr>
          <p:cNvPr id="3" name="Group 69"/>
          <p:cNvGrpSpPr>
            <a:grpSpLocks/>
          </p:cNvGrpSpPr>
          <p:nvPr/>
        </p:nvGrpSpPr>
        <p:grpSpPr bwMode="auto">
          <a:xfrm>
            <a:off x="6959600" y="2241550"/>
            <a:ext cx="1295400" cy="885825"/>
            <a:chOff x="3898900" y="3873500"/>
            <a:chExt cx="1295400" cy="1015663"/>
          </a:xfrm>
        </p:grpSpPr>
        <p:sp>
          <p:nvSpPr>
            <p:cNvPr id="21529" name="TextBox 70"/>
            <p:cNvSpPr txBox="1">
              <a:spLocks noChangeArrowheads="1"/>
            </p:cNvSpPr>
            <p:nvPr/>
          </p:nvSpPr>
          <p:spPr bwMode="auto">
            <a:xfrm>
              <a:off x="3898900" y="3873500"/>
              <a:ext cx="1295400" cy="1015663"/>
            </a:xfrm>
            <a:prstGeom prst="rect">
              <a:avLst/>
            </a:prstGeom>
            <a:solidFill>
              <a:srgbClr val="FFFFFF"/>
            </a:solidFill>
            <a:ln w="9525">
              <a:solidFill>
                <a:srgbClr val="33928A"/>
              </a:solidFill>
              <a:miter lim="800000"/>
              <a:headEnd/>
              <a:tailEnd/>
            </a:ln>
          </p:spPr>
          <p:txBody>
            <a:bodyPr>
              <a:spAutoFit/>
            </a:bodyPr>
            <a:lstStyle/>
            <a:p>
              <a:pPr algn="ctr"/>
              <a:r>
                <a:rPr lang="en-US" sz="1200"/>
                <a:t>Container 2</a:t>
              </a:r>
            </a:p>
            <a:p>
              <a:pPr algn="ctr"/>
              <a:endParaRPr lang="en-US" sz="1200"/>
            </a:p>
            <a:p>
              <a:pPr algn="ctr"/>
              <a:endParaRPr lang="en-US" sz="1200"/>
            </a:p>
            <a:p>
              <a:pPr algn="ctr"/>
              <a:endParaRPr lang="en-US" sz="1200"/>
            </a:p>
            <a:p>
              <a:pPr algn="ctr"/>
              <a:endParaRPr lang="en-US" sz="1200"/>
            </a:p>
          </p:txBody>
        </p:sp>
        <p:sp>
          <p:nvSpPr>
            <p:cNvPr id="72" name="TextBox 71"/>
            <p:cNvSpPr txBox="1">
              <a:spLocks noChangeArrowheads="1"/>
            </p:cNvSpPr>
            <p:nvPr/>
          </p:nvSpPr>
          <p:spPr bwMode="auto">
            <a:xfrm>
              <a:off x="4025900" y="4474161"/>
              <a:ext cx="1016000" cy="276668"/>
            </a:xfrm>
            <a:prstGeom prst="rect">
              <a:avLst/>
            </a:prstGeom>
            <a:solidFill>
              <a:schemeClr val="accent2"/>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200" dirty="0">
                  <a:solidFill>
                    <a:schemeClr val="lt1"/>
                  </a:solidFill>
                  <a:latin typeface="+mn-lt"/>
                  <a:ea typeface="+mn-ea"/>
                </a:rPr>
                <a:t>App Server</a:t>
              </a:r>
            </a:p>
          </p:txBody>
        </p:sp>
        <p:sp>
          <p:nvSpPr>
            <p:cNvPr id="73" name="TextBox 72"/>
            <p:cNvSpPr txBox="1">
              <a:spLocks noChangeArrowheads="1"/>
            </p:cNvSpPr>
            <p:nvPr/>
          </p:nvSpPr>
          <p:spPr bwMode="auto">
            <a:xfrm>
              <a:off x="4013200" y="4151989"/>
              <a:ext cx="1041400" cy="278488"/>
            </a:xfrm>
            <a:prstGeom prst="rect">
              <a:avLst/>
            </a:prstGeom>
            <a:solidFill>
              <a:srgbClr val="F27C3A"/>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200" dirty="0">
                  <a:solidFill>
                    <a:schemeClr val="lt1"/>
                  </a:solidFill>
                  <a:latin typeface="+mn-lt"/>
                  <a:ea typeface="+mn-ea"/>
                </a:rPr>
                <a:t>JVM</a:t>
              </a:r>
            </a:p>
          </p:txBody>
        </p:sp>
      </p:grpSp>
      <p:sp>
        <p:nvSpPr>
          <p:cNvPr id="74" name="TextBox 73"/>
          <p:cNvSpPr txBox="1">
            <a:spLocks noChangeArrowheads="1"/>
          </p:cNvSpPr>
          <p:nvPr/>
        </p:nvSpPr>
        <p:spPr bwMode="auto">
          <a:xfrm>
            <a:off x="406400" y="1250950"/>
            <a:ext cx="1587500" cy="307975"/>
          </a:xfrm>
          <a:prstGeom prst="rect">
            <a:avLst/>
          </a:prstGeom>
          <a:solidFill>
            <a:srgbClr val="AEBF2F"/>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App1</a:t>
            </a:r>
          </a:p>
        </p:txBody>
      </p:sp>
      <p:sp>
        <p:nvSpPr>
          <p:cNvPr id="76" name="TextBox 75"/>
          <p:cNvSpPr txBox="1">
            <a:spLocks noChangeArrowheads="1"/>
          </p:cNvSpPr>
          <p:nvPr/>
        </p:nvSpPr>
        <p:spPr bwMode="auto">
          <a:xfrm>
            <a:off x="5118100" y="1263650"/>
            <a:ext cx="3403600" cy="307975"/>
          </a:xfrm>
          <a:prstGeom prst="rect">
            <a:avLst/>
          </a:prstGeom>
          <a:solidFill>
            <a:srgbClr val="AEBF2F"/>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Common Access Tier (App1, App2)</a:t>
            </a:r>
          </a:p>
        </p:txBody>
      </p:sp>
      <p:sp>
        <p:nvSpPr>
          <p:cNvPr id="77" name="TextBox 76"/>
          <p:cNvSpPr txBox="1">
            <a:spLocks noChangeArrowheads="1"/>
          </p:cNvSpPr>
          <p:nvPr/>
        </p:nvSpPr>
        <p:spPr bwMode="auto">
          <a:xfrm>
            <a:off x="419100" y="2754313"/>
            <a:ext cx="1562100" cy="307975"/>
          </a:xfrm>
          <a:prstGeom prst="rect">
            <a:avLst/>
          </a:prstGeom>
          <a:solidFill>
            <a:schemeClr val="accent2"/>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App Server</a:t>
            </a:r>
          </a:p>
        </p:txBody>
      </p:sp>
      <p:sp>
        <p:nvSpPr>
          <p:cNvPr id="79" name="TextBox 78"/>
          <p:cNvSpPr txBox="1">
            <a:spLocks noChangeArrowheads="1"/>
          </p:cNvSpPr>
          <p:nvPr/>
        </p:nvSpPr>
        <p:spPr bwMode="auto">
          <a:xfrm>
            <a:off x="419100" y="1752600"/>
            <a:ext cx="1587500" cy="307975"/>
          </a:xfrm>
          <a:prstGeom prst="rect">
            <a:avLst/>
          </a:prstGeom>
          <a:solidFill>
            <a:schemeClr val="tx1"/>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Configurations</a:t>
            </a:r>
          </a:p>
        </p:txBody>
      </p:sp>
      <p:sp>
        <p:nvSpPr>
          <p:cNvPr id="80" name="TextBox 79"/>
          <p:cNvSpPr txBox="1">
            <a:spLocks noChangeArrowheads="1"/>
          </p:cNvSpPr>
          <p:nvPr/>
        </p:nvSpPr>
        <p:spPr bwMode="auto">
          <a:xfrm>
            <a:off x="5359400" y="1790700"/>
            <a:ext cx="2946400" cy="307975"/>
          </a:xfrm>
          <a:prstGeom prst="rect">
            <a:avLst/>
          </a:prstGeom>
          <a:solidFill>
            <a:schemeClr val="tx1"/>
          </a:solidFill>
          <a:ln w="19050">
            <a:solidFill>
              <a:schemeClr val="bg1"/>
            </a:solidFill>
            <a:round/>
            <a:headEnd/>
            <a:tailEnd/>
          </a:ln>
          <a:effectLst>
            <a:outerShdw dist="20000" dir="5400000" rotWithShape="0">
              <a:srgbClr val="808080">
                <a:alpha val="37999"/>
              </a:srgbClr>
            </a:outerShdw>
          </a:effectLst>
        </p:spPr>
        <p:txBody>
          <a:bodyPr anchor="ctr">
            <a:spAutoFit/>
          </a:bodyPr>
          <a:lstStyle/>
          <a:p>
            <a:pPr algn="ctr" fontAlgn="auto">
              <a:spcBef>
                <a:spcPts val="0"/>
              </a:spcBef>
              <a:spcAft>
                <a:spcPts val="0"/>
              </a:spcAft>
              <a:defRPr/>
            </a:pPr>
            <a:r>
              <a:rPr lang="en-US" sz="1400" dirty="0">
                <a:solidFill>
                  <a:schemeClr val="lt1"/>
                </a:solidFill>
                <a:latin typeface="+mn-lt"/>
                <a:ea typeface="+mn-ea"/>
              </a:rPr>
              <a:t>Built-in Middleware Services</a:t>
            </a:r>
          </a:p>
        </p:txBody>
      </p:sp>
      <p:sp>
        <p:nvSpPr>
          <p:cNvPr id="83" name="TextBox 82"/>
          <p:cNvSpPr txBox="1">
            <a:spLocks noChangeArrowheads="1"/>
          </p:cNvSpPr>
          <p:nvPr/>
        </p:nvSpPr>
        <p:spPr bwMode="auto">
          <a:xfrm>
            <a:off x="2260600" y="2247900"/>
            <a:ext cx="1587500" cy="307975"/>
          </a:xfrm>
          <a:prstGeom prst="rect">
            <a:avLst/>
          </a:prstGeom>
          <a:solidFill>
            <a:srgbClr val="F27C3A"/>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JVM</a:t>
            </a:r>
          </a:p>
        </p:txBody>
      </p:sp>
      <p:sp>
        <p:nvSpPr>
          <p:cNvPr id="84" name="TextBox 83"/>
          <p:cNvSpPr txBox="1">
            <a:spLocks noChangeArrowheads="1"/>
          </p:cNvSpPr>
          <p:nvPr/>
        </p:nvSpPr>
        <p:spPr bwMode="auto">
          <a:xfrm>
            <a:off x="2247900" y="3248025"/>
            <a:ext cx="1587500" cy="307975"/>
          </a:xfrm>
          <a:prstGeom prst="rect">
            <a:avLst/>
          </a:prstGeom>
          <a:solidFill>
            <a:srgbClr val="7F7F7F"/>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VM</a:t>
            </a:r>
          </a:p>
        </p:txBody>
      </p:sp>
      <p:sp>
        <p:nvSpPr>
          <p:cNvPr id="85" name="TextBox 84"/>
          <p:cNvSpPr txBox="1">
            <a:spLocks noChangeArrowheads="1"/>
          </p:cNvSpPr>
          <p:nvPr/>
        </p:nvSpPr>
        <p:spPr bwMode="auto">
          <a:xfrm>
            <a:off x="2273300" y="1250950"/>
            <a:ext cx="1587500" cy="307975"/>
          </a:xfrm>
          <a:prstGeom prst="rect">
            <a:avLst/>
          </a:prstGeom>
          <a:solidFill>
            <a:srgbClr val="AEBF2F"/>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App2</a:t>
            </a:r>
          </a:p>
        </p:txBody>
      </p:sp>
      <p:sp>
        <p:nvSpPr>
          <p:cNvPr id="86" name="TextBox 85"/>
          <p:cNvSpPr txBox="1">
            <a:spLocks noChangeArrowheads="1"/>
          </p:cNvSpPr>
          <p:nvPr/>
        </p:nvSpPr>
        <p:spPr bwMode="auto">
          <a:xfrm>
            <a:off x="2260600" y="2754313"/>
            <a:ext cx="1562100" cy="307975"/>
          </a:xfrm>
          <a:prstGeom prst="rect">
            <a:avLst/>
          </a:prstGeom>
          <a:solidFill>
            <a:schemeClr val="accent2"/>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App Server</a:t>
            </a:r>
          </a:p>
        </p:txBody>
      </p:sp>
      <p:sp>
        <p:nvSpPr>
          <p:cNvPr id="87" name="TextBox 86"/>
          <p:cNvSpPr txBox="1">
            <a:spLocks noChangeArrowheads="1"/>
          </p:cNvSpPr>
          <p:nvPr/>
        </p:nvSpPr>
        <p:spPr bwMode="auto">
          <a:xfrm>
            <a:off x="2260600" y="1752600"/>
            <a:ext cx="1587500" cy="307975"/>
          </a:xfrm>
          <a:prstGeom prst="rect">
            <a:avLst/>
          </a:prstGeom>
          <a:solidFill>
            <a:schemeClr val="tx1"/>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400" dirty="0">
                <a:solidFill>
                  <a:schemeClr val="lt1"/>
                </a:solidFill>
                <a:latin typeface="+mn-lt"/>
                <a:ea typeface="+mn-ea"/>
              </a:rPr>
              <a:t>Configurations</a:t>
            </a:r>
          </a:p>
        </p:txBody>
      </p:sp>
      <p:sp>
        <p:nvSpPr>
          <p:cNvPr id="45" name="TextBox 44"/>
          <p:cNvSpPr txBox="1">
            <a:spLocks noChangeArrowheads="1"/>
          </p:cNvSpPr>
          <p:nvPr/>
        </p:nvSpPr>
        <p:spPr bwMode="auto">
          <a:xfrm>
            <a:off x="5062538" y="3763963"/>
            <a:ext cx="3479800" cy="338137"/>
          </a:xfrm>
          <a:prstGeom prst="rect">
            <a:avLst/>
          </a:prstGeom>
          <a:solidFill>
            <a:srgbClr val="D9D9D9"/>
          </a:solidFill>
          <a:ln w="19050">
            <a:solidFill>
              <a:schemeClr val="bg1"/>
            </a:solidFill>
            <a:round/>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1600" dirty="0" err="1">
                <a:solidFill>
                  <a:srgbClr val="4D4D4D"/>
                </a:solidFill>
                <a:latin typeface="+mn-lt"/>
                <a:ea typeface="+mn-ea"/>
              </a:rPr>
              <a:t>IaaS</a:t>
            </a:r>
            <a:r>
              <a:rPr lang="en-US" sz="1600" dirty="0">
                <a:solidFill>
                  <a:srgbClr val="4D4D4D"/>
                </a:solidFill>
                <a:latin typeface="+mn-lt"/>
                <a:ea typeface="+mn-ea"/>
              </a:rPr>
              <a:t> Agnostic</a:t>
            </a:r>
          </a:p>
        </p:txBody>
      </p:sp>
      <p:pic>
        <p:nvPicPr>
          <p:cNvPr id="21528" name="Picture 29" descr="Pivotal_(tm)_CF_2Line.png"/>
          <p:cNvPicPr>
            <a:picLocks noChangeAspect="1"/>
          </p:cNvPicPr>
          <p:nvPr/>
        </p:nvPicPr>
        <p:blipFill>
          <a:blip r:embed="rId2" cstate="print"/>
          <a:srcRect/>
          <a:stretch>
            <a:fillRect/>
          </a:stretch>
        </p:blipFill>
        <p:spPr bwMode="auto">
          <a:xfrm>
            <a:off x="3843338" y="2479675"/>
            <a:ext cx="1284287" cy="1001713"/>
          </a:xfrm>
          <a:prstGeom prst="rect">
            <a:avLst/>
          </a:prstGeom>
          <a:noFill/>
          <a:ln w="9525">
            <a:noFill/>
            <a:miter lim="800000"/>
            <a:headEnd/>
            <a:tailEnd/>
          </a:ln>
        </p:spPr>
      </p:pic>
    </p:spTree>
    <p:extLst>
      <p:ext uri="{BB962C8B-B14F-4D97-AF65-F5344CB8AC3E}">
        <p14:creationId xmlns:p14="http://schemas.microsoft.com/office/powerpoint/2010/main" val="44846653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2800" dirty="0"/>
              <a:t>Cloud Foundry  </a:t>
            </a:r>
            <a:r>
              <a:rPr lang="en-US" sz="2800" dirty="0" smtClean="0"/>
              <a:t>Architecture</a:t>
            </a:r>
            <a:endParaRPr lang="en-US" sz="2800" dirty="0"/>
          </a:p>
        </p:txBody>
      </p:sp>
      <p:pic>
        <p:nvPicPr>
          <p:cNvPr id="2" name="Picture 1" descr="cf_architecture_bloc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666750"/>
            <a:ext cx="7620000" cy="4269979"/>
          </a:xfrm>
          <a:prstGeom prst="rect">
            <a:avLst/>
          </a:prstGeom>
        </p:spPr>
      </p:pic>
    </p:spTree>
    <p:extLst>
      <p:ext uri="{BB962C8B-B14F-4D97-AF65-F5344CB8AC3E}">
        <p14:creationId xmlns:p14="http://schemas.microsoft.com/office/powerpoint/2010/main" val="3310046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flipV="1">
            <a:off x="5565459" y="3878612"/>
            <a:ext cx="0" cy="129993"/>
          </a:xfrm>
          <a:prstGeom prst="line">
            <a:avLst/>
          </a:prstGeom>
          <a:ln w="38100" cmpd="sng">
            <a:solidFill>
              <a:srgbClr val="442665"/>
            </a:solidFill>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3">
            <a:duotone>
              <a:schemeClr val="accent4">
                <a:shade val="45000"/>
                <a:satMod val="135000"/>
              </a:schemeClr>
              <a:prstClr val="white"/>
            </a:duotone>
          </a:blip>
          <a:srcRect l="4524" t="16333" r="3800" b="17910"/>
          <a:stretch/>
        </p:blipFill>
        <p:spPr>
          <a:xfrm>
            <a:off x="4877112" y="3937131"/>
            <a:ext cx="1341335" cy="600396"/>
          </a:xfrm>
          <a:prstGeom prst="rect">
            <a:avLst/>
          </a:prstGeom>
        </p:spPr>
      </p:pic>
      <p:cxnSp>
        <p:nvCxnSpPr>
          <p:cNvPr id="7" name="Straight Connector 6"/>
          <p:cNvCxnSpPr/>
          <p:nvPr/>
        </p:nvCxnSpPr>
        <p:spPr>
          <a:xfrm flipV="1">
            <a:off x="7458220" y="3813937"/>
            <a:ext cx="0" cy="129993"/>
          </a:xfrm>
          <a:prstGeom prst="line">
            <a:avLst/>
          </a:prstGeom>
          <a:ln w="38100" cmpd="sng">
            <a:solidFill>
              <a:srgbClr val="442665"/>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3682109" y="3809605"/>
            <a:ext cx="2356" cy="129992"/>
          </a:xfrm>
          <a:prstGeom prst="line">
            <a:avLst/>
          </a:prstGeom>
          <a:ln w="38100" cmpd="sng">
            <a:solidFill>
              <a:srgbClr val="442665"/>
            </a:solidFill>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319907" y="174520"/>
            <a:ext cx="6561689" cy="3134533"/>
          </a:xfrm>
          <a:prstGeom prst="rect">
            <a:avLst/>
          </a:prstGeom>
          <a:solidFill>
            <a:schemeClr val="bg1">
              <a:lumMod val="75000"/>
            </a:schemeClr>
          </a:solidFill>
          <a:ln w="28575" cmpd="sng">
            <a:no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200" dirty="0">
              <a:solidFill>
                <a:schemeClr val="tx2">
                  <a:lumMod val="50000"/>
                </a:schemeClr>
              </a:solidFill>
              <a:latin typeface="Roboto Light"/>
              <a:cs typeface="Roboto Light"/>
            </a:endParaRPr>
          </a:p>
        </p:txBody>
      </p:sp>
      <p:sp>
        <p:nvSpPr>
          <p:cNvPr id="10" name="Rectangle 9"/>
          <p:cNvSpPr/>
          <p:nvPr/>
        </p:nvSpPr>
        <p:spPr>
          <a:xfrm>
            <a:off x="468390" y="1032370"/>
            <a:ext cx="6264882" cy="1779320"/>
          </a:xfrm>
          <a:prstGeom prst="rect">
            <a:avLst/>
          </a:prstGeom>
          <a:solidFill>
            <a:srgbClr val="375F91"/>
          </a:solidFill>
          <a:ln w="28575" cmpd="sng">
            <a:no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200" dirty="0">
              <a:solidFill>
                <a:schemeClr val="bg1">
                  <a:lumMod val="95000"/>
                </a:schemeClr>
              </a:solidFill>
              <a:latin typeface="Roboto Light"/>
              <a:cs typeface="Roboto Light"/>
            </a:endParaRPr>
          </a:p>
        </p:txBody>
      </p:sp>
      <p:sp>
        <p:nvSpPr>
          <p:cNvPr id="11" name="Rectangle 10"/>
          <p:cNvSpPr/>
          <p:nvPr/>
        </p:nvSpPr>
        <p:spPr>
          <a:xfrm>
            <a:off x="6997598" y="174520"/>
            <a:ext cx="1775600" cy="3134533"/>
          </a:xfrm>
          <a:prstGeom prst="rect">
            <a:avLst/>
          </a:prstGeom>
          <a:solidFill>
            <a:srgbClr val="748C9A"/>
          </a:solidFill>
          <a:ln w="28575" cmpd="sng">
            <a:no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200" dirty="0">
              <a:solidFill>
                <a:schemeClr val="bg1">
                  <a:lumMod val="95000"/>
                </a:schemeClr>
              </a:solidFill>
              <a:latin typeface="Roboto Light"/>
              <a:cs typeface="Roboto Light"/>
            </a:endParaRPr>
          </a:p>
        </p:txBody>
      </p:sp>
      <p:sp>
        <p:nvSpPr>
          <p:cNvPr id="12" name="Rectangle 11"/>
          <p:cNvSpPr/>
          <p:nvPr/>
        </p:nvSpPr>
        <p:spPr>
          <a:xfrm>
            <a:off x="3660595" y="558656"/>
            <a:ext cx="1477942" cy="395096"/>
          </a:xfrm>
          <a:prstGeom prst="rect">
            <a:avLst/>
          </a:prstGeom>
          <a:solidFill>
            <a:schemeClr val="bg1">
              <a:lumMod val="85000"/>
            </a:scheme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Roboto Light"/>
                <a:cs typeface="Roboto Light"/>
              </a:rPr>
              <a:t>Container Scheduling</a:t>
            </a:r>
            <a:endParaRPr lang="en-US" sz="1200" dirty="0">
              <a:solidFill>
                <a:schemeClr val="tx1"/>
              </a:solidFill>
              <a:latin typeface="Roboto Light"/>
              <a:cs typeface="Roboto Light"/>
            </a:endParaRPr>
          </a:p>
        </p:txBody>
      </p:sp>
      <p:sp>
        <p:nvSpPr>
          <p:cNvPr id="13" name="Rectangle 12"/>
          <p:cNvSpPr/>
          <p:nvPr/>
        </p:nvSpPr>
        <p:spPr>
          <a:xfrm>
            <a:off x="2069229" y="1103611"/>
            <a:ext cx="3130865" cy="276999"/>
          </a:xfrm>
          <a:prstGeom prst="rect">
            <a:avLst/>
          </a:prstGeom>
        </p:spPr>
        <p:txBody>
          <a:bodyPr wrap="square">
            <a:spAutoFit/>
          </a:bodyPr>
          <a:lstStyle/>
          <a:p>
            <a:pPr algn="ctr"/>
            <a:r>
              <a:rPr lang="en-US" sz="1200" dirty="0" smtClean="0">
                <a:solidFill>
                  <a:srgbClr val="FFFFFF"/>
                </a:solidFill>
                <a:latin typeface="Roboto Bold"/>
                <a:cs typeface="Roboto Bold"/>
              </a:rPr>
              <a:t>Application Framework</a:t>
            </a:r>
            <a:endParaRPr lang="en-US" sz="1200" dirty="0">
              <a:solidFill>
                <a:srgbClr val="FFFFFF"/>
              </a:solidFill>
              <a:latin typeface="Roboto Bold"/>
              <a:cs typeface="Roboto Bold"/>
            </a:endParaRPr>
          </a:p>
        </p:txBody>
      </p:sp>
      <p:sp>
        <p:nvSpPr>
          <p:cNvPr id="14" name="Rectangle 13"/>
          <p:cNvSpPr/>
          <p:nvPr/>
        </p:nvSpPr>
        <p:spPr>
          <a:xfrm>
            <a:off x="7149588" y="245791"/>
            <a:ext cx="1488024" cy="276999"/>
          </a:xfrm>
          <a:prstGeom prst="rect">
            <a:avLst/>
          </a:prstGeom>
        </p:spPr>
        <p:txBody>
          <a:bodyPr wrap="square">
            <a:spAutoFit/>
          </a:bodyPr>
          <a:lstStyle/>
          <a:p>
            <a:pPr algn="ctr"/>
            <a:r>
              <a:rPr lang="en-US" sz="1200" dirty="0" smtClean="0">
                <a:solidFill>
                  <a:srgbClr val="FFFFFF"/>
                </a:solidFill>
                <a:latin typeface="Roboto Bold"/>
                <a:cs typeface="Roboto Bold"/>
              </a:rPr>
              <a:t>Services</a:t>
            </a:r>
            <a:endParaRPr lang="en-US" sz="1200" dirty="0">
              <a:solidFill>
                <a:srgbClr val="FFFFFF"/>
              </a:solidFill>
              <a:latin typeface="Roboto Bold"/>
              <a:cs typeface="Roboto Bold"/>
            </a:endParaRPr>
          </a:p>
        </p:txBody>
      </p:sp>
      <p:sp>
        <p:nvSpPr>
          <p:cNvPr id="15" name="Rectangle 14"/>
          <p:cNvSpPr/>
          <p:nvPr/>
        </p:nvSpPr>
        <p:spPr>
          <a:xfrm>
            <a:off x="2342918" y="225794"/>
            <a:ext cx="2505753" cy="276999"/>
          </a:xfrm>
          <a:prstGeom prst="rect">
            <a:avLst/>
          </a:prstGeom>
        </p:spPr>
        <p:txBody>
          <a:bodyPr wrap="square">
            <a:spAutoFit/>
          </a:bodyPr>
          <a:lstStyle/>
          <a:p>
            <a:pPr algn="ctr"/>
            <a:r>
              <a:rPr lang="en-US" sz="1200" dirty="0" smtClean="0">
                <a:solidFill>
                  <a:srgbClr val="10253F"/>
                </a:solidFill>
                <a:latin typeface="Roboto Bold"/>
                <a:cs typeface="Roboto Bold"/>
              </a:rPr>
              <a:t>Platform Runtime</a:t>
            </a:r>
            <a:endParaRPr lang="en-US" sz="1200" dirty="0">
              <a:solidFill>
                <a:srgbClr val="10253F"/>
              </a:solidFill>
              <a:latin typeface="Roboto Bold"/>
              <a:cs typeface="Roboto Bold"/>
            </a:endParaRPr>
          </a:p>
        </p:txBody>
      </p:sp>
      <p:sp>
        <p:nvSpPr>
          <p:cNvPr id="16" name="Rectangle 15"/>
          <p:cNvSpPr/>
          <p:nvPr/>
        </p:nvSpPr>
        <p:spPr>
          <a:xfrm>
            <a:off x="468390" y="554665"/>
            <a:ext cx="1477942" cy="395096"/>
          </a:xfrm>
          <a:prstGeom prst="rect">
            <a:avLst/>
          </a:prstGeom>
          <a:solidFill>
            <a:schemeClr val="bg1">
              <a:lumMod val="85000"/>
            </a:scheme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Roboto Light"/>
                <a:cs typeface="Roboto Light"/>
              </a:rPr>
              <a:t>Routing</a:t>
            </a:r>
            <a:endParaRPr lang="en-US" sz="1200" dirty="0">
              <a:solidFill>
                <a:schemeClr val="tx1"/>
              </a:solidFill>
              <a:latin typeface="Roboto Light"/>
              <a:cs typeface="Roboto Light"/>
            </a:endParaRPr>
          </a:p>
        </p:txBody>
      </p:sp>
      <p:sp>
        <p:nvSpPr>
          <p:cNvPr id="17" name="Rectangle 16"/>
          <p:cNvSpPr/>
          <p:nvPr/>
        </p:nvSpPr>
        <p:spPr>
          <a:xfrm>
            <a:off x="7149418" y="554665"/>
            <a:ext cx="1488024" cy="375902"/>
          </a:xfrm>
          <a:prstGeom prst="rect">
            <a:avLst/>
          </a:prstGeom>
          <a:noFill/>
          <a:ln w="190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Roboto Light"/>
                <a:cs typeface="Roboto Light"/>
              </a:rPr>
              <a:t>Database</a:t>
            </a:r>
            <a:endParaRPr lang="en-US" sz="1200" dirty="0">
              <a:solidFill>
                <a:schemeClr val="bg1"/>
              </a:solidFill>
              <a:latin typeface="Roboto Light"/>
              <a:cs typeface="Roboto Light"/>
            </a:endParaRPr>
          </a:p>
        </p:txBody>
      </p:sp>
      <p:sp>
        <p:nvSpPr>
          <p:cNvPr id="18" name="Rectangle 17"/>
          <p:cNvSpPr/>
          <p:nvPr/>
        </p:nvSpPr>
        <p:spPr>
          <a:xfrm>
            <a:off x="5256696" y="558656"/>
            <a:ext cx="1477942" cy="395096"/>
          </a:xfrm>
          <a:prstGeom prst="rect">
            <a:avLst/>
          </a:prstGeom>
          <a:solidFill>
            <a:schemeClr val="bg1">
              <a:lumMod val="85000"/>
            </a:scheme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Roboto Light"/>
                <a:cs typeface="Roboto Light"/>
              </a:rPr>
              <a:t>Configuration</a:t>
            </a:r>
            <a:endParaRPr lang="en-US" sz="1200" dirty="0">
              <a:solidFill>
                <a:schemeClr val="tx1"/>
              </a:solidFill>
              <a:latin typeface="Roboto Light"/>
              <a:cs typeface="Roboto Light"/>
            </a:endParaRPr>
          </a:p>
        </p:txBody>
      </p:sp>
      <p:sp>
        <p:nvSpPr>
          <p:cNvPr id="19" name="Rectangle 18"/>
          <p:cNvSpPr/>
          <p:nvPr/>
        </p:nvSpPr>
        <p:spPr>
          <a:xfrm>
            <a:off x="2064492" y="558656"/>
            <a:ext cx="1477942" cy="395096"/>
          </a:xfrm>
          <a:prstGeom prst="rect">
            <a:avLst/>
          </a:prstGeom>
          <a:solidFill>
            <a:schemeClr val="bg1">
              <a:lumMod val="85000"/>
            </a:scheme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Roboto Light"/>
                <a:cs typeface="Roboto Light"/>
              </a:rPr>
              <a:t>Service Discovery</a:t>
            </a:r>
            <a:endParaRPr lang="en-US" sz="1200" dirty="0">
              <a:solidFill>
                <a:schemeClr val="tx1"/>
              </a:solidFill>
              <a:latin typeface="Roboto Light"/>
              <a:cs typeface="Roboto Light"/>
            </a:endParaRPr>
          </a:p>
        </p:txBody>
      </p:sp>
      <p:sp>
        <p:nvSpPr>
          <p:cNvPr id="20" name="Rectangle 19"/>
          <p:cNvSpPr/>
          <p:nvPr/>
        </p:nvSpPr>
        <p:spPr>
          <a:xfrm>
            <a:off x="7149587" y="1012778"/>
            <a:ext cx="1488024" cy="375902"/>
          </a:xfrm>
          <a:prstGeom prst="rect">
            <a:avLst/>
          </a:prstGeom>
          <a:noFill/>
          <a:ln w="190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Roboto Light"/>
                <a:cs typeface="Roboto Light"/>
              </a:rPr>
              <a:t>Big Data</a:t>
            </a:r>
            <a:endParaRPr lang="en-US" sz="1200" dirty="0">
              <a:solidFill>
                <a:schemeClr val="bg1"/>
              </a:solidFill>
              <a:latin typeface="Roboto Light"/>
              <a:cs typeface="Roboto Light"/>
            </a:endParaRPr>
          </a:p>
        </p:txBody>
      </p:sp>
      <p:sp>
        <p:nvSpPr>
          <p:cNvPr id="21" name="Rectangle 20"/>
          <p:cNvSpPr/>
          <p:nvPr/>
        </p:nvSpPr>
        <p:spPr>
          <a:xfrm>
            <a:off x="7149587" y="1470890"/>
            <a:ext cx="1488024" cy="375902"/>
          </a:xfrm>
          <a:prstGeom prst="rect">
            <a:avLst/>
          </a:prstGeom>
          <a:noFill/>
          <a:ln w="190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Roboto Light"/>
                <a:cs typeface="Roboto Light"/>
              </a:rPr>
              <a:t>Object Storage</a:t>
            </a:r>
            <a:endParaRPr lang="en-US" sz="1200" dirty="0">
              <a:solidFill>
                <a:schemeClr val="bg1"/>
              </a:solidFill>
              <a:latin typeface="Roboto Light"/>
              <a:cs typeface="Roboto Light"/>
            </a:endParaRPr>
          </a:p>
        </p:txBody>
      </p:sp>
      <p:sp>
        <p:nvSpPr>
          <p:cNvPr id="22" name="Rectangle 21"/>
          <p:cNvSpPr/>
          <p:nvPr/>
        </p:nvSpPr>
        <p:spPr>
          <a:xfrm>
            <a:off x="7149587" y="1929003"/>
            <a:ext cx="1488024" cy="375902"/>
          </a:xfrm>
          <a:prstGeom prst="rect">
            <a:avLst/>
          </a:prstGeom>
          <a:noFill/>
          <a:ln w="190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Roboto Light"/>
                <a:cs typeface="Roboto Light"/>
              </a:rPr>
              <a:t>Mobile</a:t>
            </a:r>
            <a:endParaRPr lang="en-US" sz="1200" dirty="0">
              <a:solidFill>
                <a:schemeClr val="bg1"/>
              </a:solidFill>
              <a:latin typeface="Roboto Light"/>
              <a:cs typeface="Roboto Light"/>
            </a:endParaRPr>
          </a:p>
        </p:txBody>
      </p:sp>
      <p:sp>
        <p:nvSpPr>
          <p:cNvPr id="23" name="Rectangle 22"/>
          <p:cNvSpPr/>
          <p:nvPr/>
        </p:nvSpPr>
        <p:spPr>
          <a:xfrm>
            <a:off x="7149587" y="2387115"/>
            <a:ext cx="1488025" cy="375902"/>
          </a:xfrm>
          <a:prstGeom prst="rect">
            <a:avLst/>
          </a:prstGeom>
          <a:noFill/>
          <a:ln w="190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Roboto Light"/>
                <a:cs typeface="Roboto Light"/>
              </a:rPr>
              <a:t>Continuous Integration</a:t>
            </a:r>
            <a:endParaRPr lang="en-US" sz="1200" dirty="0">
              <a:solidFill>
                <a:schemeClr val="bg1"/>
              </a:solidFill>
              <a:latin typeface="Roboto Light"/>
              <a:cs typeface="Roboto Light"/>
            </a:endParaRPr>
          </a:p>
        </p:txBody>
      </p:sp>
      <p:sp>
        <p:nvSpPr>
          <p:cNvPr id="24" name="Rectangle 23"/>
          <p:cNvSpPr/>
          <p:nvPr/>
        </p:nvSpPr>
        <p:spPr>
          <a:xfrm>
            <a:off x="7149418" y="2845227"/>
            <a:ext cx="1488024" cy="375902"/>
          </a:xfrm>
          <a:prstGeom prst="rect">
            <a:avLst/>
          </a:prstGeom>
          <a:noFill/>
          <a:ln w="19050" cmpd="sng">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bg1"/>
                </a:solidFill>
                <a:latin typeface="Roboto Light"/>
                <a:cs typeface="Roboto Light"/>
              </a:rPr>
              <a:t>User Provided</a:t>
            </a:r>
            <a:endParaRPr lang="en-US" sz="1200" dirty="0">
              <a:solidFill>
                <a:schemeClr val="bg1"/>
              </a:solidFill>
              <a:latin typeface="Roboto Light"/>
              <a:cs typeface="Roboto Light"/>
            </a:endParaRPr>
          </a:p>
        </p:txBody>
      </p:sp>
      <p:sp>
        <p:nvSpPr>
          <p:cNvPr id="25" name="Rectangle 24"/>
          <p:cNvSpPr/>
          <p:nvPr/>
        </p:nvSpPr>
        <p:spPr>
          <a:xfrm>
            <a:off x="473902" y="2895044"/>
            <a:ext cx="3068532" cy="326085"/>
          </a:xfrm>
          <a:prstGeom prst="rect">
            <a:avLst/>
          </a:prstGeom>
          <a:solidFill>
            <a:schemeClr val="bg1">
              <a:lumMod val="85000"/>
            </a:scheme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Roboto Light"/>
                <a:cs typeface="Roboto Light"/>
              </a:rPr>
              <a:t>Logging &amp; Metrics</a:t>
            </a:r>
            <a:endParaRPr lang="en-US" sz="1200" dirty="0">
              <a:solidFill>
                <a:schemeClr val="tx1"/>
              </a:solidFill>
              <a:latin typeface="Roboto Light"/>
              <a:cs typeface="Roboto Light"/>
            </a:endParaRPr>
          </a:p>
        </p:txBody>
      </p:sp>
      <p:sp>
        <p:nvSpPr>
          <p:cNvPr id="26" name="Rectangle 25"/>
          <p:cNvSpPr/>
          <p:nvPr/>
        </p:nvSpPr>
        <p:spPr>
          <a:xfrm>
            <a:off x="3659228" y="2895044"/>
            <a:ext cx="3074043" cy="326085"/>
          </a:xfrm>
          <a:prstGeom prst="rect">
            <a:avLst/>
          </a:prstGeom>
          <a:solidFill>
            <a:schemeClr val="bg1">
              <a:lumMod val="85000"/>
            </a:schemeClr>
          </a:solidFill>
          <a:ln w="28575"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chemeClr val="tx1"/>
                </a:solidFill>
                <a:latin typeface="Roboto Light"/>
                <a:cs typeface="Roboto Light"/>
              </a:rPr>
              <a:t>Messaging</a:t>
            </a:r>
            <a:endParaRPr lang="en-US" sz="1200" dirty="0">
              <a:solidFill>
                <a:schemeClr val="tx1"/>
              </a:solidFill>
              <a:latin typeface="Roboto Light"/>
              <a:cs typeface="Roboto Light"/>
            </a:endParaRPr>
          </a:p>
        </p:txBody>
      </p:sp>
      <p:sp>
        <p:nvSpPr>
          <p:cNvPr id="27" name="Rounded Rectangle 26"/>
          <p:cNvSpPr/>
          <p:nvPr/>
        </p:nvSpPr>
        <p:spPr>
          <a:xfrm>
            <a:off x="5210529" y="1458985"/>
            <a:ext cx="1355194" cy="546071"/>
          </a:xfrm>
          <a:prstGeom prst="roundRect">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Roboto Light"/>
                <a:cs typeface="Roboto Light"/>
              </a:rPr>
              <a:t>Circuit Breakers</a:t>
            </a:r>
            <a:endParaRPr lang="en-US" sz="1200" dirty="0">
              <a:latin typeface="Roboto Light"/>
              <a:cs typeface="Roboto Light"/>
            </a:endParaRPr>
          </a:p>
        </p:txBody>
      </p:sp>
      <p:sp>
        <p:nvSpPr>
          <p:cNvPr id="28" name="Rounded Rectangle 27"/>
          <p:cNvSpPr/>
          <p:nvPr/>
        </p:nvSpPr>
        <p:spPr>
          <a:xfrm>
            <a:off x="645785" y="1458985"/>
            <a:ext cx="1355194" cy="546071"/>
          </a:xfrm>
          <a:prstGeom prst="roundRect">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Roboto Light"/>
                <a:cs typeface="Roboto Light"/>
              </a:rPr>
              <a:t>12 Factor Apps</a:t>
            </a:r>
            <a:endParaRPr lang="en-US" sz="1200" dirty="0">
              <a:latin typeface="Roboto Light"/>
              <a:cs typeface="Roboto Light"/>
            </a:endParaRPr>
          </a:p>
        </p:txBody>
      </p:sp>
      <p:sp>
        <p:nvSpPr>
          <p:cNvPr id="29" name="Rounded Rectangle 28"/>
          <p:cNvSpPr/>
          <p:nvPr/>
        </p:nvSpPr>
        <p:spPr>
          <a:xfrm>
            <a:off x="3686197" y="1458985"/>
            <a:ext cx="1355194" cy="546071"/>
          </a:xfrm>
          <a:prstGeom prst="roundRect">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Roboto Light"/>
                <a:cs typeface="Roboto Light"/>
              </a:rPr>
              <a:t>RESTful Services</a:t>
            </a:r>
            <a:endParaRPr lang="en-US" sz="1200" dirty="0">
              <a:latin typeface="Roboto Light"/>
              <a:cs typeface="Roboto Light"/>
            </a:endParaRPr>
          </a:p>
        </p:txBody>
      </p:sp>
      <p:sp>
        <p:nvSpPr>
          <p:cNvPr id="30" name="Rounded Rectangle 29"/>
          <p:cNvSpPr/>
          <p:nvPr/>
        </p:nvSpPr>
        <p:spPr>
          <a:xfrm>
            <a:off x="2161866" y="1458985"/>
            <a:ext cx="1355194" cy="546071"/>
          </a:xfrm>
          <a:prstGeom prst="roundRect">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Roboto Light"/>
                <a:cs typeface="Roboto Light"/>
              </a:rPr>
              <a:t>Microservices</a:t>
            </a:r>
            <a:endParaRPr lang="en-US" sz="1200" dirty="0">
              <a:latin typeface="Roboto Light"/>
              <a:cs typeface="Roboto Light"/>
            </a:endParaRPr>
          </a:p>
        </p:txBody>
      </p:sp>
      <p:sp>
        <p:nvSpPr>
          <p:cNvPr id="31" name="Rounded Rectangle 30"/>
          <p:cNvSpPr/>
          <p:nvPr/>
        </p:nvSpPr>
        <p:spPr>
          <a:xfrm>
            <a:off x="5210529" y="2129195"/>
            <a:ext cx="1355194" cy="546071"/>
          </a:xfrm>
          <a:prstGeom prst="roundRect">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Roboto Light"/>
                <a:cs typeface="Roboto Light"/>
              </a:rPr>
              <a:t>.NET</a:t>
            </a:r>
            <a:endParaRPr lang="en-US" sz="1200" dirty="0">
              <a:latin typeface="Roboto Light"/>
              <a:cs typeface="Roboto Light"/>
            </a:endParaRPr>
          </a:p>
        </p:txBody>
      </p:sp>
      <p:sp>
        <p:nvSpPr>
          <p:cNvPr id="32" name="Rounded Rectangle 31"/>
          <p:cNvSpPr/>
          <p:nvPr/>
        </p:nvSpPr>
        <p:spPr>
          <a:xfrm>
            <a:off x="645785" y="2129195"/>
            <a:ext cx="1355194" cy="546071"/>
          </a:xfrm>
          <a:prstGeom prst="roundRect">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Roboto Light"/>
                <a:cs typeface="Roboto Light"/>
              </a:rPr>
              <a:t>Spring Boot</a:t>
            </a:r>
            <a:endParaRPr lang="en-US" sz="1200" dirty="0">
              <a:latin typeface="Roboto Light"/>
              <a:cs typeface="Roboto Light"/>
            </a:endParaRPr>
          </a:p>
        </p:txBody>
      </p:sp>
      <p:sp>
        <p:nvSpPr>
          <p:cNvPr id="33" name="Rounded Rectangle 32"/>
          <p:cNvSpPr/>
          <p:nvPr/>
        </p:nvSpPr>
        <p:spPr>
          <a:xfrm>
            <a:off x="3686197" y="2129195"/>
            <a:ext cx="1355194" cy="546071"/>
          </a:xfrm>
          <a:prstGeom prst="roundRect">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Roboto Light"/>
                <a:cs typeface="Roboto Light"/>
              </a:rPr>
              <a:t>Node.js</a:t>
            </a:r>
            <a:endParaRPr lang="en-US" sz="1200" dirty="0">
              <a:latin typeface="Roboto Light"/>
              <a:cs typeface="Roboto Light"/>
            </a:endParaRPr>
          </a:p>
        </p:txBody>
      </p:sp>
      <p:sp>
        <p:nvSpPr>
          <p:cNvPr id="34" name="Rounded Rectangle 33"/>
          <p:cNvSpPr/>
          <p:nvPr/>
        </p:nvSpPr>
        <p:spPr>
          <a:xfrm>
            <a:off x="2161866" y="2129195"/>
            <a:ext cx="1355194" cy="546071"/>
          </a:xfrm>
          <a:prstGeom prst="roundRect">
            <a:avLst/>
          </a:prstGeom>
          <a:noFill/>
          <a:ln w="28575" cmpd="sng">
            <a:solidFill>
              <a:srgbClr val="FFF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Roboto Light"/>
                <a:cs typeface="Roboto Light"/>
              </a:rPr>
              <a:t>Ruby on Rails</a:t>
            </a:r>
            <a:endParaRPr lang="en-US" sz="1200" dirty="0">
              <a:latin typeface="Roboto Light"/>
              <a:cs typeface="Roboto Light"/>
            </a:endParaRPr>
          </a:p>
        </p:txBody>
      </p:sp>
      <p:sp>
        <p:nvSpPr>
          <p:cNvPr id="35" name="Rectangle 34"/>
          <p:cNvSpPr/>
          <p:nvPr/>
        </p:nvSpPr>
        <p:spPr>
          <a:xfrm>
            <a:off x="319908" y="3372784"/>
            <a:ext cx="8453291" cy="498504"/>
          </a:xfrm>
          <a:prstGeom prst="rect">
            <a:avLst/>
          </a:prstGeom>
          <a:solidFill>
            <a:srgbClr val="097F73"/>
          </a:solidFill>
          <a:ln w="28575" cmpd="sng">
            <a:noFill/>
          </a:ln>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sz="1200" dirty="0">
              <a:solidFill>
                <a:schemeClr val="bg1">
                  <a:lumMod val="95000"/>
                </a:schemeClr>
              </a:solidFill>
              <a:latin typeface="Roboto Light"/>
              <a:cs typeface="Roboto Light"/>
            </a:endParaRPr>
          </a:p>
        </p:txBody>
      </p:sp>
      <p:sp>
        <p:nvSpPr>
          <p:cNvPr id="36" name="Rectangle 35"/>
          <p:cNvSpPr/>
          <p:nvPr/>
        </p:nvSpPr>
        <p:spPr>
          <a:xfrm>
            <a:off x="539915" y="3449002"/>
            <a:ext cx="1438655" cy="276999"/>
          </a:xfrm>
          <a:prstGeom prst="rect">
            <a:avLst/>
          </a:prstGeom>
        </p:spPr>
        <p:txBody>
          <a:bodyPr wrap="square">
            <a:spAutoFit/>
          </a:bodyPr>
          <a:lstStyle/>
          <a:p>
            <a:pPr algn="ctr"/>
            <a:r>
              <a:rPr lang="en-US" sz="1200" dirty="0" smtClean="0">
                <a:solidFill>
                  <a:srgbClr val="FFFFFF"/>
                </a:solidFill>
                <a:latin typeface="Roboto Bold"/>
                <a:cs typeface="Roboto Bold"/>
              </a:rPr>
              <a:t>Operations</a:t>
            </a:r>
            <a:endParaRPr lang="en-US" sz="1200" dirty="0">
              <a:solidFill>
                <a:srgbClr val="FFFFFF"/>
              </a:solidFill>
              <a:latin typeface="Roboto Bold"/>
              <a:cs typeface="Roboto Bold"/>
            </a:endParaRPr>
          </a:p>
        </p:txBody>
      </p:sp>
      <p:sp>
        <p:nvSpPr>
          <p:cNvPr id="37" name="Rectangle 36"/>
          <p:cNvSpPr/>
          <p:nvPr/>
        </p:nvSpPr>
        <p:spPr>
          <a:xfrm>
            <a:off x="2464645" y="3397740"/>
            <a:ext cx="1343199" cy="461665"/>
          </a:xfrm>
          <a:prstGeom prst="rect">
            <a:avLst/>
          </a:prstGeom>
        </p:spPr>
        <p:txBody>
          <a:bodyPr wrap="square">
            <a:spAutoFit/>
          </a:bodyPr>
          <a:lstStyle/>
          <a:p>
            <a:pPr algn="ctr"/>
            <a:r>
              <a:rPr lang="en-US" sz="1200" dirty="0" smtClean="0">
                <a:solidFill>
                  <a:srgbClr val="FFFFFF"/>
                </a:solidFill>
                <a:latin typeface="Roboto Light"/>
                <a:cs typeface="Roboto Light"/>
              </a:rPr>
              <a:t>Zero Downtime Deployments</a:t>
            </a:r>
            <a:endParaRPr lang="en-US" sz="1200" dirty="0">
              <a:solidFill>
                <a:srgbClr val="FFFFFF"/>
              </a:solidFill>
              <a:latin typeface="Roboto Light"/>
              <a:cs typeface="Roboto Light"/>
            </a:endParaRPr>
          </a:p>
        </p:txBody>
      </p:sp>
      <p:sp>
        <p:nvSpPr>
          <p:cNvPr id="38" name="Rectangle 37"/>
          <p:cNvSpPr/>
          <p:nvPr/>
        </p:nvSpPr>
        <p:spPr>
          <a:xfrm>
            <a:off x="3999200" y="3397740"/>
            <a:ext cx="1135337" cy="461665"/>
          </a:xfrm>
          <a:prstGeom prst="rect">
            <a:avLst/>
          </a:prstGeom>
        </p:spPr>
        <p:txBody>
          <a:bodyPr wrap="square">
            <a:spAutoFit/>
          </a:bodyPr>
          <a:lstStyle/>
          <a:p>
            <a:pPr algn="ctr"/>
            <a:r>
              <a:rPr lang="en-US" sz="1200" dirty="0" smtClean="0">
                <a:solidFill>
                  <a:srgbClr val="FFFFFF"/>
                </a:solidFill>
                <a:latin typeface="Roboto Light"/>
                <a:cs typeface="Roboto Light"/>
              </a:rPr>
              <a:t>Failover &amp; Recovery</a:t>
            </a:r>
            <a:endParaRPr lang="en-US" sz="1200" dirty="0">
              <a:solidFill>
                <a:srgbClr val="FFFFFF"/>
              </a:solidFill>
              <a:latin typeface="Roboto Light"/>
              <a:cs typeface="Roboto Light"/>
            </a:endParaRPr>
          </a:p>
        </p:txBody>
      </p:sp>
      <p:sp>
        <p:nvSpPr>
          <p:cNvPr id="39" name="Rectangle 38"/>
          <p:cNvSpPr/>
          <p:nvPr/>
        </p:nvSpPr>
        <p:spPr>
          <a:xfrm>
            <a:off x="5285319" y="3471240"/>
            <a:ext cx="1001478" cy="276999"/>
          </a:xfrm>
          <a:prstGeom prst="rect">
            <a:avLst/>
          </a:prstGeom>
        </p:spPr>
        <p:txBody>
          <a:bodyPr wrap="square">
            <a:spAutoFit/>
          </a:bodyPr>
          <a:lstStyle/>
          <a:p>
            <a:pPr algn="ctr"/>
            <a:r>
              <a:rPr lang="en-US" sz="1200" dirty="0" smtClean="0">
                <a:solidFill>
                  <a:srgbClr val="FFFFFF"/>
                </a:solidFill>
                <a:latin typeface="Roboto Light"/>
                <a:cs typeface="Roboto Light"/>
              </a:rPr>
              <a:t>Scaling</a:t>
            </a:r>
            <a:endParaRPr lang="en-US" sz="1200" dirty="0">
              <a:solidFill>
                <a:srgbClr val="FFFFFF"/>
              </a:solidFill>
              <a:latin typeface="Roboto Light"/>
              <a:cs typeface="Roboto Light"/>
            </a:endParaRPr>
          </a:p>
        </p:txBody>
      </p:sp>
      <p:sp>
        <p:nvSpPr>
          <p:cNvPr id="40" name="Rectangle 39"/>
          <p:cNvSpPr/>
          <p:nvPr/>
        </p:nvSpPr>
        <p:spPr>
          <a:xfrm>
            <a:off x="6427434" y="3397740"/>
            <a:ext cx="1024541" cy="461665"/>
          </a:xfrm>
          <a:prstGeom prst="rect">
            <a:avLst/>
          </a:prstGeom>
        </p:spPr>
        <p:txBody>
          <a:bodyPr wrap="square">
            <a:spAutoFit/>
          </a:bodyPr>
          <a:lstStyle/>
          <a:p>
            <a:pPr algn="ctr"/>
            <a:r>
              <a:rPr lang="en-US" sz="1200" dirty="0" smtClean="0">
                <a:solidFill>
                  <a:srgbClr val="FFFFFF"/>
                </a:solidFill>
                <a:latin typeface="Roboto Light"/>
                <a:cs typeface="Roboto Light"/>
              </a:rPr>
              <a:t>Security Patching</a:t>
            </a:r>
            <a:endParaRPr lang="en-US" sz="1200" dirty="0">
              <a:solidFill>
                <a:srgbClr val="FFFFFF"/>
              </a:solidFill>
              <a:latin typeface="Roboto Light"/>
              <a:cs typeface="Roboto Light"/>
            </a:endParaRPr>
          </a:p>
        </p:txBody>
      </p:sp>
      <p:sp>
        <p:nvSpPr>
          <p:cNvPr id="41" name="Rectangle 40"/>
          <p:cNvSpPr/>
          <p:nvPr/>
        </p:nvSpPr>
        <p:spPr>
          <a:xfrm>
            <a:off x="7612901" y="3397740"/>
            <a:ext cx="1024541" cy="461665"/>
          </a:xfrm>
          <a:prstGeom prst="rect">
            <a:avLst/>
          </a:prstGeom>
        </p:spPr>
        <p:txBody>
          <a:bodyPr wrap="square">
            <a:spAutoFit/>
          </a:bodyPr>
          <a:lstStyle/>
          <a:p>
            <a:pPr algn="ctr"/>
            <a:r>
              <a:rPr lang="en-US" sz="1200" dirty="0" smtClean="0">
                <a:solidFill>
                  <a:srgbClr val="FFFFFF"/>
                </a:solidFill>
                <a:latin typeface="Roboto Light"/>
                <a:cs typeface="Roboto Light"/>
              </a:rPr>
              <a:t>Platform</a:t>
            </a:r>
          </a:p>
          <a:p>
            <a:pPr algn="ctr"/>
            <a:r>
              <a:rPr lang="en-US" sz="1200" dirty="0" smtClean="0">
                <a:solidFill>
                  <a:srgbClr val="FFFFFF"/>
                </a:solidFill>
                <a:latin typeface="Roboto Light"/>
                <a:cs typeface="Roboto Light"/>
              </a:rPr>
              <a:t>Upgrades</a:t>
            </a:r>
            <a:endParaRPr lang="en-US" sz="1200" dirty="0">
              <a:solidFill>
                <a:srgbClr val="FFFFFF"/>
              </a:solidFill>
              <a:latin typeface="Roboto Light"/>
              <a:cs typeface="Roboto Light"/>
            </a:endParaRPr>
          </a:p>
        </p:txBody>
      </p:sp>
      <p:sp>
        <p:nvSpPr>
          <p:cNvPr id="42" name="Rectangle 41"/>
          <p:cNvSpPr/>
          <p:nvPr/>
        </p:nvSpPr>
        <p:spPr>
          <a:xfrm>
            <a:off x="443639" y="4126463"/>
            <a:ext cx="1629905" cy="276999"/>
          </a:xfrm>
          <a:prstGeom prst="rect">
            <a:avLst/>
          </a:prstGeom>
        </p:spPr>
        <p:txBody>
          <a:bodyPr wrap="square">
            <a:spAutoFit/>
          </a:bodyPr>
          <a:lstStyle/>
          <a:p>
            <a:pPr algn="ctr"/>
            <a:r>
              <a:rPr lang="en-US" sz="1200" dirty="0" smtClean="0">
                <a:solidFill>
                  <a:srgbClr val="000000"/>
                </a:solidFill>
                <a:latin typeface="Roboto Bold"/>
                <a:cs typeface="Roboto Bold"/>
              </a:rPr>
              <a:t>Infrastructure</a:t>
            </a:r>
            <a:endParaRPr lang="en-US" sz="1200" dirty="0">
              <a:solidFill>
                <a:srgbClr val="000000"/>
              </a:solidFill>
              <a:latin typeface="Roboto Bold"/>
              <a:cs typeface="Roboto Bold"/>
            </a:endParaRPr>
          </a:p>
        </p:txBody>
      </p:sp>
      <p:sp>
        <p:nvSpPr>
          <p:cNvPr id="43" name="Rectangle 42"/>
          <p:cNvSpPr/>
          <p:nvPr/>
        </p:nvSpPr>
        <p:spPr>
          <a:xfrm>
            <a:off x="3275220" y="4200699"/>
            <a:ext cx="814953" cy="276999"/>
          </a:xfrm>
          <a:prstGeom prst="rect">
            <a:avLst/>
          </a:prstGeom>
        </p:spPr>
        <p:txBody>
          <a:bodyPr wrap="square">
            <a:spAutoFit/>
          </a:bodyPr>
          <a:lstStyle/>
          <a:p>
            <a:pPr algn="ctr"/>
            <a:r>
              <a:rPr lang="en-US" sz="1200" dirty="0" smtClean="0">
                <a:solidFill>
                  <a:srgbClr val="000000"/>
                </a:solidFill>
                <a:latin typeface="Roboto Light"/>
                <a:cs typeface="Roboto Light"/>
              </a:rPr>
              <a:t>VMware</a:t>
            </a:r>
            <a:endParaRPr lang="en-US" sz="1200" dirty="0">
              <a:solidFill>
                <a:srgbClr val="000000"/>
              </a:solidFill>
              <a:latin typeface="Roboto Light"/>
              <a:cs typeface="Roboto Light"/>
            </a:endParaRPr>
          </a:p>
        </p:txBody>
      </p:sp>
      <p:sp>
        <p:nvSpPr>
          <p:cNvPr id="44" name="Rectangle 43"/>
          <p:cNvSpPr/>
          <p:nvPr/>
        </p:nvSpPr>
        <p:spPr>
          <a:xfrm>
            <a:off x="4897735" y="4200699"/>
            <a:ext cx="1269320" cy="276999"/>
          </a:xfrm>
          <a:prstGeom prst="rect">
            <a:avLst/>
          </a:prstGeom>
        </p:spPr>
        <p:txBody>
          <a:bodyPr wrap="square">
            <a:spAutoFit/>
          </a:bodyPr>
          <a:lstStyle/>
          <a:p>
            <a:pPr algn="ctr"/>
            <a:r>
              <a:rPr lang="en-US" sz="1200" dirty="0" smtClean="0">
                <a:solidFill>
                  <a:srgbClr val="000000"/>
                </a:solidFill>
                <a:latin typeface="Roboto Light"/>
                <a:cs typeface="Roboto Light"/>
              </a:rPr>
              <a:t>OpenStack</a:t>
            </a:r>
            <a:endParaRPr lang="en-US" sz="1200" dirty="0">
              <a:solidFill>
                <a:srgbClr val="000000"/>
              </a:solidFill>
              <a:latin typeface="Roboto Light"/>
              <a:cs typeface="Roboto Light"/>
            </a:endParaRPr>
          </a:p>
        </p:txBody>
      </p:sp>
      <p:sp>
        <p:nvSpPr>
          <p:cNvPr id="45" name="Rectangle 44"/>
          <p:cNvSpPr/>
          <p:nvPr/>
        </p:nvSpPr>
        <p:spPr>
          <a:xfrm>
            <a:off x="6821264" y="4200699"/>
            <a:ext cx="1269320" cy="276999"/>
          </a:xfrm>
          <a:prstGeom prst="rect">
            <a:avLst/>
          </a:prstGeom>
        </p:spPr>
        <p:txBody>
          <a:bodyPr wrap="square">
            <a:spAutoFit/>
          </a:bodyPr>
          <a:lstStyle/>
          <a:p>
            <a:pPr algn="ctr"/>
            <a:r>
              <a:rPr lang="en-US" sz="1200" dirty="0" smtClean="0">
                <a:solidFill>
                  <a:srgbClr val="000000"/>
                </a:solidFill>
                <a:latin typeface="Roboto Light"/>
                <a:cs typeface="Roboto Light"/>
              </a:rPr>
              <a:t>Amazon</a:t>
            </a:r>
            <a:endParaRPr lang="en-US" sz="1200" dirty="0">
              <a:solidFill>
                <a:srgbClr val="000000"/>
              </a:solidFill>
              <a:latin typeface="Roboto Light"/>
              <a:cs typeface="Roboto Light"/>
            </a:endParaRPr>
          </a:p>
        </p:txBody>
      </p:sp>
      <p:pic>
        <p:nvPicPr>
          <p:cNvPr id="46" name="Picture 45"/>
          <p:cNvPicPr>
            <a:picLocks noChangeAspect="1"/>
          </p:cNvPicPr>
          <p:nvPr/>
        </p:nvPicPr>
        <p:blipFill rotWithShape="1">
          <a:blip r:embed="rId3">
            <a:duotone>
              <a:schemeClr val="accent4">
                <a:shade val="45000"/>
                <a:satMod val="135000"/>
              </a:schemeClr>
              <a:prstClr val="white"/>
            </a:duotone>
          </a:blip>
          <a:srcRect l="4524" t="16333" r="3800" b="17910"/>
          <a:stretch/>
        </p:blipFill>
        <p:spPr>
          <a:xfrm>
            <a:off x="2993760" y="3937131"/>
            <a:ext cx="1341335" cy="600396"/>
          </a:xfrm>
          <a:prstGeom prst="rect">
            <a:avLst/>
          </a:prstGeom>
        </p:spPr>
      </p:pic>
      <p:pic>
        <p:nvPicPr>
          <p:cNvPr id="47" name="Picture 46"/>
          <p:cNvPicPr>
            <a:picLocks noChangeAspect="1"/>
          </p:cNvPicPr>
          <p:nvPr/>
        </p:nvPicPr>
        <p:blipFill rotWithShape="1">
          <a:blip r:embed="rId3">
            <a:duotone>
              <a:schemeClr val="accent4">
                <a:shade val="45000"/>
                <a:satMod val="135000"/>
              </a:schemeClr>
              <a:prstClr val="white"/>
            </a:duotone>
          </a:blip>
          <a:srcRect l="4524" t="16333" r="3800" b="17910"/>
          <a:stretch/>
        </p:blipFill>
        <p:spPr>
          <a:xfrm>
            <a:off x="6769873" y="3937131"/>
            <a:ext cx="1341335" cy="600396"/>
          </a:xfrm>
          <a:prstGeom prst="rect">
            <a:avLst/>
          </a:prstGeom>
        </p:spPr>
      </p:pic>
    </p:spTree>
    <p:extLst>
      <p:ext uri="{BB962C8B-B14F-4D97-AF65-F5344CB8AC3E}">
        <p14:creationId xmlns:p14="http://schemas.microsoft.com/office/powerpoint/2010/main" val="56437718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p:nvPr/>
        </p:nvSpPr>
        <p:spPr>
          <a:xfrm>
            <a:off x="0" y="1717950"/>
            <a:ext cx="9144000" cy="1707599"/>
          </a:xfrm>
          <a:prstGeom prst="rect">
            <a:avLst/>
          </a:prstGeom>
          <a:solidFill>
            <a:srgbClr val="F3F3F3"/>
          </a:solidFill>
          <a:ln>
            <a:noFill/>
          </a:ln>
        </p:spPr>
        <p:txBody>
          <a:bodyPr lIns="91425" tIns="91425" rIns="91425" bIns="91425" anchor="ctr" anchorCtr="0">
            <a:noAutofit/>
          </a:bodyPr>
          <a:lstStyle/>
          <a:p>
            <a:pPr>
              <a:spcBef>
                <a:spcPts val="0"/>
              </a:spcBef>
              <a:buNone/>
            </a:pPr>
            <a:endParaRPr/>
          </a:p>
        </p:txBody>
      </p:sp>
      <p:sp>
        <p:nvSpPr>
          <p:cNvPr id="79" name="Shape 79"/>
          <p:cNvSpPr txBox="1">
            <a:spLocks noGrp="1"/>
          </p:cNvSpPr>
          <p:nvPr>
            <p:ph type="subTitle" idx="1"/>
          </p:nvPr>
        </p:nvSpPr>
        <p:spPr>
          <a:xfrm>
            <a:off x="1349400" y="436650"/>
            <a:ext cx="2368800" cy="784799"/>
          </a:xfrm>
          <a:prstGeom prst="rect">
            <a:avLst/>
          </a:prstGeom>
        </p:spPr>
        <p:txBody>
          <a:bodyPr lIns="91425" tIns="91425" rIns="91425" bIns="91425" anchor="ctr" anchorCtr="0">
            <a:noAutofit/>
          </a:bodyPr>
          <a:lstStyle/>
          <a:p>
            <a:pPr algn="l" rtl="0">
              <a:spcBef>
                <a:spcPts val="0"/>
              </a:spcBef>
              <a:buNone/>
            </a:pPr>
            <a:r>
              <a:rPr lang="en" sz="2400" b="1" dirty="0">
                <a:solidFill>
                  <a:srgbClr val="000000"/>
                </a:solidFill>
              </a:rPr>
              <a:t>Application</a:t>
            </a:r>
          </a:p>
          <a:p>
            <a:pPr lvl="0" algn="l" rtl="0">
              <a:spcBef>
                <a:spcPts val="0"/>
              </a:spcBef>
              <a:buNone/>
            </a:pPr>
            <a:r>
              <a:rPr lang="en" sz="2400" b="1" dirty="0">
                <a:solidFill>
                  <a:srgbClr val="000000"/>
                </a:solidFill>
              </a:rPr>
              <a:t>Framework</a:t>
            </a:r>
          </a:p>
        </p:txBody>
      </p:sp>
      <p:sp>
        <p:nvSpPr>
          <p:cNvPr id="80" name="Shape 80"/>
          <p:cNvSpPr txBox="1">
            <a:spLocks noGrp="1"/>
          </p:cNvSpPr>
          <p:nvPr>
            <p:ph type="subTitle" idx="4294967295"/>
          </p:nvPr>
        </p:nvSpPr>
        <p:spPr>
          <a:xfrm>
            <a:off x="1171650" y="3835600"/>
            <a:ext cx="2724300" cy="784799"/>
          </a:xfrm>
          <a:prstGeom prst="rect">
            <a:avLst/>
          </a:prstGeom>
        </p:spPr>
        <p:txBody>
          <a:bodyPr lIns="91425" tIns="91425" rIns="91425" bIns="91425" anchor="ctr" anchorCtr="0">
            <a:noAutofit/>
          </a:bodyPr>
          <a:lstStyle/>
          <a:p>
            <a:pPr lvl="0" rtl="0">
              <a:spcBef>
                <a:spcPts val="0"/>
              </a:spcBef>
              <a:buNone/>
            </a:pPr>
            <a:r>
              <a:rPr lang="en" sz="2400" b="1">
                <a:solidFill>
                  <a:srgbClr val="000000"/>
                </a:solidFill>
              </a:rPr>
              <a:t>Infrastructure Automation</a:t>
            </a:r>
          </a:p>
        </p:txBody>
      </p:sp>
      <p:sp>
        <p:nvSpPr>
          <p:cNvPr id="81" name="Shape 81"/>
          <p:cNvSpPr txBox="1">
            <a:spLocks noGrp="1"/>
          </p:cNvSpPr>
          <p:nvPr>
            <p:ph type="subTitle" idx="4294967295"/>
          </p:nvPr>
        </p:nvSpPr>
        <p:spPr>
          <a:xfrm>
            <a:off x="1420500" y="2174337"/>
            <a:ext cx="2226600" cy="784799"/>
          </a:xfrm>
          <a:prstGeom prst="rect">
            <a:avLst/>
          </a:prstGeom>
        </p:spPr>
        <p:txBody>
          <a:bodyPr lIns="91425" tIns="91425" rIns="91425" bIns="91425" anchor="ctr" anchorCtr="0">
            <a:noAutofit/>
          </a:bodyPr>
          <a:lstStyle/>
          <a:p>
            <a:pPr rtl="0">
              <a:spcBef>
                <a:spcPts val="0"/>
              </a:spcBef>
              <a:buNone/>
            </a:pPr>
            <a:r>
              <a:rPr lang="en" sz="2400" b="1">
                <a:solidFill>
                  <a:srgbClr val="000000"/>
                </a:solidFill>
              </a:rPr>
              <a:t>Runtime</a:t>
            </a:r>
          </a:p>
          <a:p>
            <a:pPr lvl="0" rtl="0">
              <a:spcBef>
                <a:spcPts val="0"/>
              </a:spcBef>
              <a:buNone/>
            </a:pPr>
            <a:r>
              <a:rPr lang="en" sz="2400" b="1">
                <a:solidFill>
                  <a:srgbClr val="000000"/>
                </a:solidFill>
              </a:rPr>
              <a:t>Platform</a:t>
            </a:r>
          </a:p>
        </p:txBody>
      </p:sp>
      <p:pic>
        <p:nvPicPr>
          <p:cNvPr id="82" name="Shape 82"/>
          <p:cNvPicPr preferRelativeResize="0"/>
          <p:nvPr/>
        </p:nvPicPr>
        <p:blipFill rotWithShape="1">
          <a:blip r:embed="rId3">
            <a:alphaModFix/>
          </a:blip>
          <a:srcRect r="72076" b="14236"/>
          <a:stretch/>
        </p:blipFill>
        <p:spPr>
          <a:xfrm>
            <a:off x="4594862" y="469475"/>
            <a:ext cx="720449" cy="719150"/>
          </a:xfrm>
          <a:prstGeom prst="rect">
            <a:avLst/>
          </a:prstGeom>
          <a:noFill/>
          <a:ln>
            <a:noFill/>
          </a:ln>
        </p:spPr>
      </p:pic>
      <p:pic>
        <p:nvPicPr>
          <p:cNvPr id="83" name="Shape 83"/>
          <p:cNvPicPr preferRelativeResize="0"/>
          <p:nvPr/>
        </p:nvPicPr>
        <p:blipFill rotWithShape="1">
          <a:blip r:embed="rId3">
            <a:alphaModFix/>
          </a:blip>
          <a:srcRect l="30929" r="1493" b="23535"/>
          <a:stretch/>
        </p:blipFill>
        <p:spPr>
          <a:xfrm>
            <a:off x="5315325" y="407022"/>
            <a:ext cx="2295299" cy="844049"/>
          </a:xfrm>
          <a:prstGeom prst="rect">
            <a:avLst/>
          </a:prstGeom>
          <a:noFill/>
          <a:ln>
            <a:noFill/>
          </a:ln>
        </p:spPr>
      </p:pic>
      <p:pic>
        <p:nvPicPr>
          <p:cNvPr id="84" name="Shape 84"/>
          <p:cNvPicPr preferRelativeResize="0"/>
          <p:nvPr/>
        </p:nvPicPr>
        <p:blipFill rotWithShape="1">
          <a:blip r:embed="rId4">
            <a:alphaModFix/>
          </a:blip>
          <a:srcRect l="26489" t="5120" r="29581" b="34988"/>
          <a:stretch/>
        </p:blipFill>
        <p:spPr>
          <a:xfrm>
            <a:off x="4236612" y="2174350"/>
            <a:ext cx="1225433" cy="784799"/>
          </a:xfrm>
          <a:prstGeom prst="rect">
            <a:avLst/>
          </a:prstGeom>
          <a:noFill/>
          <a:ln>
            <a:noFill/>
          </a:ln>
        </p:spPr>
      </p:pic>
      <p:pic>
        <p:nvPicPr>
          <p:cNvPr id="85" name="Shape 85"/>
          <p:cNvPicPr preferRelativeResize="0"/>
          <p:nvPr/>
        </p:nvPicPr>
        <p:blipFill rotWithShape="1">
          <a:blip r:embed="rId4">
            <a:alphaModFix/>
          </a:blip>
          <a:srcRect l="6045" t="68637" r="66737" b="9646"/>
          <a:stretch/>
        </p:blipFill>
        <p:spPr>
          <a:xfrm>
            <a:off x="6097822" y="2181425"/>
            <a:ext cx="1057000" cy="396174"/>
          </a:xfrm>
          <a:prstGeom prst="rect">
            <a:avLst/>
          </a:prstGeom>
          <a:noFill/>
          <a:ln>
            <a:noFill/>
          </a:ln>
        </p:spPr>
      </p:pic>
      <p:pic>
        <p:nvPicPr>
          <p:cNvPr id="86" name="Shape 86"/>
          <p:cNvPicPr preferRelativeResize="0"/>
          <p:nvPr/>
        </p:nvPicPr>
        <p:blipFill rotWithShape="1">
          <a:blip r:embed="rId4">
            <a:alphaModFix/>
          </a:blip>
          <a:srcRect l="32218" t="65307" r="9907" b="4959"/>
          <a:stretch/>
        </p:blipFill>
        <p:spPr>
          <a:xfrm>
            <a:off x="5513037" y="2468225"/>
            <a:ext cx="2226549" cy="537325"/>
          </a:xfrm>
          <a:prstGeom prst="rect">
            <a:avLst/>
          </a:prstGeom>
          <a:noFill/>
          <a:ln>
            <a:noFill/>
          </a:ln>
        </p:spPr>
      </p:pic>
      <p:pic>
        <p:nvPicPr>
          <p:cNvPr id="87" name="Shape 87"/>
          <p:cNvPicPr preferRelativeResize="0"/>
          <p:nvPr/>
        </p:nvPicPr>
        <p:blipFill rotWithShape="1">
          <a:blip r:embed="rId4">
            <a:alphaModFix/>
          </a:blip>
          <a:srcRect l="26489" t="5120" r="29581" b="34988"/>
          <a:stretch/>
        </p:blipFill>
        <p:spPr>
          <a:xfrm>
            <a:off x="4236612" y="3815925"/>
            <a:ext cx="1225433" cy="784799"/>
          </a:xfrm>
          <a:prstGeom prst="rect">
            <a:avLst/>
          </a:prstGeom>
          <a:noFill/>
          <a:ln>
            <a:noFill/>
          </a:ln>
        </p:spPr>
      </p:pic>
      <p:pic>
        <p:nvPicPr>
          <p:cNvPr id="88" name="Shape 88"/>
          <p:cNvPicPr preferRelativeResize="0"/>
          <p:nvPr/>
        </p:nvPicPr>
        <p:blipFill rotWithShape="1">
          <a:blip r:embed="rId4">
            <a:alphaModFix/>
          </a:blip>
          <a:srcRect l="6045" t="68637" r="66737" b="9646"/>
          <a:stretch/>
        </p:blipFill>
        <p:spPr>
          <a:xfrm>
            <a:off x="6097822" y="3796262"/>
            <a:ext cx="1057000" cy="396174"/>
          </a:xfrm>
          <a:prstGeom prst="rect">
            <a:avLst/>
          </a:prstGeom>
          <a:noFill/>
          <a:ln>
            <a:noFill/>
          </a:ln>
        </p:spPr>
      </p:pic>
      <p:pic>
        <p:nvPicPr>
          <p:cNvPr id="89" name="Shape 89"/>
          <p:cNvPicPr preferRelativeResize="0"/>
          <p:nvPr/>
        </p:nvPicPr>
        <p:blipFill rotWithShape="1">
          <a:blip r:embed="rId4">
            <a:alphaModFix/>
          </a:blip>
          <a:srcRect l="32218" t="65307" r="9907" b="4959"/>
          <a:stretch/>
        </p:blipFill>
        <p:spPr>
          <a:xfrm>
            <a:off x="5513037" y="4083062"/>
            <a:ext cx="2226549" cy="537325"/>
          </a:xfrm>
          <a:prstGeom prst="rect">
            <a:avLst/>
          </a:prstGeom>
          <a:noFill/>
          <a:ln>
            <a:noFill/>
          </a:ln>
        </p:spPr>
      </p:pic>
    </p:spTree>
    <p:extLst>
      <p:ext uri="{BB962C8B-B14F-4D97-AF65-F5344CB8AC3E}">
        <p14:creationId xmlns:p14="http://schemas.microsoft.com/office/powerpoint/2010/main" val="13103600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most customers are using…</a:t>
            </a:r>
            <a:endParaRPr lang="en-US" dirty="0"/>
          </a:p>
        </p:txBody>
      </p:sp>
      <p:pic>
        <p:nvPicPr>
          <p:cNvPr id="4" name="Picture 3"/>
          <p:cNvPicPr>
            <a:picLocks noChangeAspect="1"/>
          </p:cNvPicPr>
          <p:nvPr/>
        </p:nvPicPr>
        <p:blipFill>
          <a:blip r:embed="rId2"/>
          <a:stretch>
            <a:fillRect/>
          </a:stretch>
        </p:blipFill>
        <p:spPr>
          <a:xfrm>
            <a:off x="456349" y="1439328"/>
            <a:ext cx="3865063" cy="2558815"/>
          </a:xfrm>
          <a:prstGeom prst="rect">
            <a:avLst/>
          </a:prstGeom>
        </p:spPr>
      </p:pic>
      <p:pic>
        <p:nvPicPr>
          <p:cNvPr id="6" name="Picture 5"/>
          <p:cNvPicPr>
            <a:picLocks noChangeAspect="1"/>
          </p:cNvPicPr>
          <p:nvPr/>
        </p:nvPicPr>
        <p:blipFill>
          <a:blip r:embed="rId3"/>
          <a:stretch>
            <a:fillRect/>
          </a:stretch>
        </p:blipFill>
        <p:spPr>
          <a:xfrm>
            <a:off x="4816593" y="1063498"/>
            <a:ext cx="3866444" cy="3408783"/>
          </a:xfrm>
          <a:prstGeom prst="rect">
            <a:avLst/>
          </a:prstGeom>
        </p:spPr>
      </p:pic>
    </p:spTree>
    <p:extLst>
      <p:ext uri="{BB962C8B-B14F-4D97-AF65-F5344CB8AC3E}">
        <p14:creationId xmlns:p14="http://schemas.microsoft.com/office/powerpoint/2010/main" val="39029475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Multi-Cloud</a:t>
            </a:r>
            <a:endParaRPr lang="en-US" dirty="0"/>
          </a:p>
        </p:txBody>
      </p:sp>
      <p:sp>
        <p:nvSpPr>
          <p:cNvPr id="5" name="Rectangle 4"/>
          <p:cNvSpPr/>
          <p:nvPr/>
        </p:nvSpPr>
        <p:spPr>
          <a:xfrm>
            <a:off x="334232" y="2907315"/>
            <a:ext cx="1094978"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VMware</a:t>
            </a:r>
            <a:endParaRPr lang="en-US" sz="1200" dirty="0"/>
          </a:p>
        </p:txBody>
      </p:sp>
      <p:sp>
        <p:nvSpPr>
          <p:cNvPr id="6" name="Rectangle 5"/>
          <p:cNvSpPr/>
          <p:nvPr/>
        </p:nvSpPr>
        <p:spPr>
          <a:xfrm>
            <a:off x="2692557" y="2903767"/>
            <a:ext cx="1094978"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vCloud</a:t>
            </a:r>
            <a:r>
              <a:rPr lang="en-US" sz="1200" dirty="0" smtClean="0"/>
              <a:t> air</a:t>
            </a:r>
            <a:endParaRPr lang="en-US" sz="1200" dirty="0"/>
          </a:p>
        </p:txBody>
      </p:sp>
      <p:sp>
        <p:nvSpPr>
          <p:cNvPr id="7" name="Rectangle 6"/>
          <p:cNvSpPr/>
          <p:nvPr/>
        </p:nvSpPr>
        <p:spPr>
          <a:xfrm>
            <a:off x="3847649" y="2900219"/>
            <a:ext cx="1094978"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AWS</a:t>
            </a:r>
            <a:endParaRPr lang="en-US" sz="1200" dirty="0"/>
          </a:p>
        </p:txBody>
      </p:sp>
      <p:sp>
        <p:nvSpPr>
          <p:cNvPr id="8" name="Rectangle 7"/>
          <p:cNvSpPr/>
          <p:nvPr/>
        </p:nvSpPr>
        <p:spPr>
          <a:xfrm>
            <a:off x="5002741" y="2896671"/>
            <a:ext cx="1094978"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Azure</a:t>
            </a:r>
            <a:endParaRPr lang="en-US" sz="1200" dirty="0"/>
          </a:p>
        </p:txBody>
      </p:sp>
      <p:sp>
        <p:nvSpPr>
          <p:cNvPr id="9" name="Rectangle 8"/>
          <p:cNvSpPr/>
          <p:nvPr/>
        </p:nvSpPr>
        <p:spPr>
          <a:xfrm>
            <a:off x="6157834" y="2893123"/>
            <a:ext cx="1094978"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Google</a:t>
            </a:r>
          </a:p>
          <a:p>
            <a:pPr algn="ctr"/>
            <a:r>
              <a:rPr lang="en-US" sz="1200" dirty="0" smtClean="0"/>
              <a:t>Compute Engine </a:t>
            </a:r>
            <a:endParaRPr lang="en-US" sz="1200" dirty="0"/>
          </a:p>
        </p:txBody>
      </p:sp>
      <p:sp>
        <p:nvSpPr>
          <p:cNvPr id="10" name="Rectangle 9"/>
          <p:cNvSpPr/>
          <p:nvPr/>
        </p:nvSpPr>
        <p:spPr>
          <a:xfrm>
            <a:off x="7763775" y="2778185"/>
            <a:ext cx="995435"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Vendor A</a:t>
            </a:r>
          </a:p>
          <a:p>
            <a:pPr algn="ctr"/>
            <a:r>
              <a:rPr lang="en-US" sz="1200" dirty="0" err="1" smtClean="0"/>
              <a:t>IaaS</a:t>
            </a:r>
            <a:endParaRPr lang="en-US" sz="1200" dirty="0"/>
          </a:p>
        </p:txBody>
      </p:sp>
      <p:cxnSp>
        <p:nvCxnSpPr>
          <p:cNvPr id="13" name="Straight Arrow Connector 12"/>
          <p:cNvCxnSpPr/>
          <p:nvPr/>
        </p:nvCxnSpPr>
        <p:spPr>
          <a:xfrm>
            <a:off x="334231" y="3631361"/>
            <a:ext cx="2250488" cy="0"/>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696129" y="3627813"/>
            <a:ext cx="2250488" cy="0"/>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1485752" y="2900219"/>
            <a:ext cx="1094978"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OpenStack</a:t>
            </a:r>
            <a:endParaRPr lang="en-US" sz="1200" dirty="0"/>
          </a:p>
        </p:txBody>
      </p:sp>
      <p:cxnSp>
        <p:nvCxnSpPr>
          <p:cNvPr id="21" name="Straight Arrow Connector 20"/>
          <p:cNvCxnSpPr/>
          <p:nvPr/>
        </p:nvCxnSpPr>
        <p:spPr>
          <a:xfrm>
            <a:off x="4998748" y="3624265"/>
            <a:ext cx="2250488" cy="0"/>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520195" y="980251"/>
            <a:ext cx="0" cy="3241485"/>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30658" y="1789850"/>
            <a:ext cx="6922152"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Cloud Foundry</a:t>
            </a:r>
            <a:endParaRPr lang="en-US" sz="1200" dirty="0"/>
          </a:p>
        </p:txBody>
      </p:sp>
      <p:sp>
        <p:nvSpPr>
          <p:cNvPr id="25" name="Rectangle 24"/>
          <p:cNvSpPr/>
          <p:nvPr/>
        </p:nvSpPr>
        <p:spPr>
          <a:xfrm>
            <a:off x="7760201" y="2061732"/>
            <a:ext cx="995435"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Vendor A</a:t>
            </a:r>
          </a:p>
          <a:p>
            <a:pPr algn="ctr"/>
            <a:r>
              <a:rPr lang="en-US" sz="1200" dirty="0" err="1" smtClean="0"/>
              <a:t>PaaS</a:t>
            </a:r>
            <a:endParaRPr lang="en-US" sz="1200" dirty="0"/>
          </a:p>
        </p:txBody>
      </p:sp>
      <p:sp>
        <p:nvSpPr>
          <p:cNvPr id="26" name="Rectangle 25"/>
          <p:cNvSpPr/>
          <p:nvPr/>
        </p:nvSpPr>
        <p:spPr>
          <a:xfrm>
            <a:off x="338225" y="2343260"/>
            <a:ext cx="6922152" cy="501262"/>
          </a:xfrm>
          <a:prstGeom prst="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Cloud Foundry Foundation – non-for-profit 501©6 Linux Foundation Collaborative Project </a:t>
            </a:r>
            <a:endParaRPr lang="en-US" sz="1200" dirty="0"/>
          </a:p>
        </p:txBody>
      </p:sp>
      <p:sp>
        <p:nvSpPr>
          <p:cNvPr id="27" name="TextBox 26"/>
          <p:cNvSpPr txBox="1"/>
          <p:nvPr/>
        </p:nvSpPr>
        <p:spPr>
          <a:xfrm>
            <a:off x="623898" y="4088066"/>
            <a:ext cx="1693436" cy="276999"/>
          </a:xfrm>
          <a:prstGeom prst="rect">
            <a:avLst/>
          </a:prstGeom>
          <a:noFill/>
        </p:spPr>
        <p:txBody>
          <a:bodyPr wrap="square" rtlCol="0">
            <a:spAutoFit/>
          </a:bodyPr>
          <a:lstStyle/>
          <a:p>
            <a:pPr algn="ctr"/>
            <a:r>
              <a:rPr lang="en-US" sz="1200" b="1" dirty="0" smtClean="0">
                <a:solidFill>
                  <a:schemeClr val="bg2"/>
                </a:solidFill>
              </a:rPr>
              <a:t>On-premise </a:t>
            </a:r>
          </a:p>
        </p:txBody>
      </p:sp>
      <p:sp>
        <p:nvSpPr>
          <p:cNvPr id="28" name="TextBox 27"/>
          <p:cNvSpPr txBox="1"/>
          <p:nvPr/>
        </p:nvSpPr>
        <p:spPr>
          <a:xfrm>
            <a:off x="4085184" y="4095657"/>
            <a:ext cx="1693436" cy="276999"/>
          </a:xfrm>
          <a:prstGeom prst="rect">
            <a:avLst/>
          </a:prstGeom>
          <a:noFill/>
        </p:spPr>
        <p:txBody>
          <a:bodyPr wrap="square" rtlCol="0">
            <a:spAutoFit/>
          </a:bodyPr>
          <a:lstStyle/>
          <a:p>
            <a:pPr algn="ctr"/>
            <a:r>
              <a:rPr lang="en-US" sz="1200" b="1" dirty="0" smtClean="0">
                <a:solidFill>
                  <a:schemeClr val="bg2"/>
                </a:solidFill>
              </a:rPr>
              <a:t>Public Cloud</a:t>
            </a:r>
          </a:p>
        </p:txBody>
      </p:sp>
      <p:cxnSp>
        <p:nvCxnSpPr>
          <p:cNvPr id="29" name="Straight Arrow Connector 28"/>
          <p:cNvCxnSpPr/>
          <p:nvPr/>
        </p:nvCxnSpPr>
        <p:spPr>
          <a:xfrm>
            <a:off x="2692554" y="4025274"/>
            <a:ext cx="4571397" cy="0"/>
          </a:xfrm>
          <a:prstGeom prst="straightConnector1">
            <a:avLst/>
          </a:prstGeom>
          <a:ln w="19050">
            <a:solidFill>
              <a:schemeClr val="bg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967506" y="3679961"/>
            <a:ext cx="1693436" cy="276999"/>
          </a:xfrm>
          <a:prstGeom prst="rect">
            <a:avLst/>
          </a:prstGeom>
          <a:noFill/>
        </p:spPr>
        <p:txBody>
          <a:bodyPr wrap="square" rtlCol="0">
            <a:spAutoFit/>
          </a:bodyPr>
          <a:lstStyle/>
          <a:p>
            <a:pPr algn="ctr"/>
            <a:r>
              <a:rPr lang="en-US" sz="1200" b="1" dirty="0" smtClean="0">
                <a:solidFill>
                  <a:schemeClr val="bg2"/>
                </a:solidFill>
              </a:rPr>
              <a:t>Now supported</a:t>
            </a:r>
          </a:p>
        </p:txBody>
      </p:sp>
      <p:sp>
        <p:nvSpPr>
          <p:cNvPr id="34" name="TextBox 33"/>
          <p:cNvSpPr txBox="1"/>
          <p:nvPr/>
        </p:nvSpPr>
        <p:spPr>
          <a:xfrm>
            <a:off x="5225560" y="3676413"/>
            <a:ext cx="1693436" cy="276999"/>
          </a:xfrm>
          <a:prstGeom prst="rect">
            <a:avLst/>
          </a:prstGeom>
          <a:noFill/>
        </p:spPr>
        <p:txBody>
          <a:bodyPr wrap="square" rtlCol="0">
            <a:spAutoFit/>
          </a:bodyPr>
          <a:lstStyle/>
          <a:p>
            <a:pPr algn="ctr"/>
            <a:r>
              <a:rPr lang="en-US" sz="1200" b="1" dirty="0" smtClean="0">
                <a:solidFill>
                  <a:schemeClr val="bg2"/>
                </a:solidFill>
              </a:rPr>
              <a:t>Future roadmap</a:t>
            </a:r>
          </a:p>
        </p:txBody>
      </p:sp>
      <p:sp>
        <p:nvSpPr>
          <p:cNvPr id="35" name="TextBox 34"/>
          <p:cNvSpPr txBox="1"/>
          <p:nvPr/>
        </p:nvSpPr>
        <p:spPr>
          <a:xfrm>
            <a:off x="668880" y="3709831"/>
            <a:ext cx="1693436" cy="276999"/>
          </a:xfrm>
          <a:prstGeom prst="rect">
            <a:avLst/>
          </a:prstGeom>
          <a:noFill/>
        </p:spPr>
        <p:txBody>
          <a:bodyPr wrap="square" rtlCol="0">
            <a:spAutoFit/>
          </a:bodyPr>
          <a:lstStyle/>
          <a:p>
            <a:pPr algn="ctr"/>
            <a:r>
              <a:rPr lang="en-US" sz="1200" b="1" dirty="0" smtClean="0">
                <a:solidFill>
                  <a:schemeClr val="bg2"/>
                </a:solidFill>
              </a:rPr>
              <a:t>Now supported</a:t>
            </a:r>
          </a:p>
        </p:txBody>
      </p:sp>
      <p:pic>
        <p:nvPicPr>
          <p:cNvPr id="36" name="Picture 35"/>
          <p:cNvPicPr>
            <a:picLocks noChangeAspect="1"/>
          </p:cNvPicPr>
          <p:nvPr/>
        </p:nvPicPr>
        <p:blipFill>
          <a:blip r:embed="rId3"/>
          <a:stretch>
            <a:fillRect/>
          </a:stretch>
        </p:blipFill>
        <p:spPr>
          <a:xfrm>
            <a:off x="416551" y="1192879"/>
            <a:ext cx="797822" cy="518584"/>
          </a:xfrm>
          <a:prstGeom prst="rect">
            <a:avLst/>
          </a:prstGeom>
        </p:spPr>
      </p:pic>
      <p:pic>
        <p:nvPicPr>
          <p:cNvPr id="37" name="Picture 36"/>
          <p:cNvPicPr>
            <a:picLocks noChangeAspect="1"/>
          </p:cNvPicPr>
          <p:nvPr/>
        </p:nvPicPr>
        <p:blipFill>
          <a:blip r:embed="rId3"/>
          <a:stretch>
            <a:fillRect/>
          </a:stretch>
        </p:blipFill>
        <p:spPr>
          <a:xfrm>
            <a:off x="1059157" y="1189331"/>
            <a:ext cx="797822" cy="518584"/>
          </a:xfrm>
          <a:prstGeom prst="rect">
            <a:avLst/>
          </a:prstGeom>
        </p:spPr>
      </p:pic>
      <p:pic>
        <p:nvPicPr>
          <p:cNvPr id="39" name="Picture 38"/>
          <p:cNvPicPr>
            <a:picLocks noChangeAspect="1"/>
          </p:cNvPicPr>
          <p:nvPr/>
        </p:nvPicPr>
        <p:blipFill>
          <a:blip r:embed="rId3"/>
          <a:stretch>
            <a:fillRect/>
          </a:stretch>
        </p:blipFill>
        <p:spPr>
          <a:xfrm>
            <a:off x="1683054" y="1189330"/>
            <a:ext cx="797822" cy="518584"/>
          </a:xfrm>
          <a:prstGeom prst="rect">
            <a:avLst/>
          </a:prstGeom>
        </p:spPr>
      </p:pic>
      <p:pic>
        <p:nvPicPr>
          <p:cNvPr id="40" name="Picture 39"/>
          <p:cNvPicPr>
            <a:picLocks noChangeAspect="1"/>
          </p:cNvPicPr>
          <p:nvPr/>
        </p:nvPicPr>
        <p:blipFill>
          <a:blip r:embed="rId3"/>
          <a:stretch>
            <a:fillRect/>
          </a:stretch>
        </p:blipFill>
        <p:spPr>
          <a:xfrm>
            <a:off x="2325660" y="1185782"/>
            <a:ext cx="797822" cy="518584"/>
          </a:xfrm>
          <a:prstGeom prst="rect">
            <a:avLst/>
          </a:prstGeom>
        </p:spPr>
      </p:pic>
      <p:pic>
        <p:nvPicPr>
          <p:cNvPr id="41" name="Picture 40"/>
          <p:cNvPicPr>
            <a:picLocks noChangeAspect="1"/>
          </p:cNvPicPr>
          <p:nvPr/>
        </p:nvPicPr>
        <p:blipFill>
          <a:blip r:embed="rId3"/>
          <a:stretch>
            <a:fillRect/>
          </a:stretch>
        </p:blipFill>
        <p:spPr>
          <a:xfrm>
            <a:off x="2994121" y="1185783"/>
            <a:ext cx="797822" cy="518584"/>
          </a:xfrm>
          <a:prstGeom prst="rect">
            <a:avLst/>
          </a:prstGeom>
        </p:spPr>
      </p:pic>
      <p:pic>
        <p:nvPicPr>
          <p:cNvPr id="42" name="Picture 41"/>
          <p:cNvPicPr>
            <a:picLocks noChangeAspect="1"/>
          </p:cNvPicPr>
          <p:nvPr/>
        </p:nvPicPr>
        <p:blipFill>
          <a:blip r:embed="rId3"/>
          <a:stretch>
            <a:fillRect/>
          </a:stretch>
        </p:blipFill>
        <p:spPr>
          <a:xfrm>
            <a:off x="3636727" y="1182235"/>
            <a:ext cx="797822" cy="518584"/>
          </a:xfrm>
          <a:prstGeom prst="rect">
            <a:avLst/>
          </a:prstGeom>
        </p:spPr>
      </p:pic>
      <p:sp>
        <p:nvSpPr>
          <p:cNvPr id="43" name="TextBox 42"/>
          <p:cNvSpPr txBox="1"/>
          <p:nvPr/>
        </p:nvSpPr>
        <p:spPr>
          <a:xfrm>
            <a:off x="4467553" y="1303279"/>
            <a:ext cx="2662706" cy="276999"/>
          </a:xfrm>
          <a:prstGeom prst="rect">
            <a:avLst/>
          </a:prstGeom>
          <a:noFill/>
        </p:spPr>
        <p:txBody>
          <a:bodyPr wrap="square" rtlCol="0">
            <a:spAutoFit/>
          </a:bodyPr>
          <a:lstStyle/>
          <a:p>
            <a:pPr algn="ctr"/>
            <a:r>
              <a:rPr lang="en-US" sz="1200" b="1" dirty="0" smtClean="0">
                <a:solidFill>
                  <a:schemeClr val="bg2"/>
                </a:solidFill>
              </a:rPr>
              <a:t>Your Applications</a:t>
            </a:r>
          </a:p>
        </p:txBody>
      </p:sp>
      <p:sp>
        <p:nvSpPr>
          <p:cNvPr id="44" name="TextBox 43"/>
          <p:cNvSpPr txBox="1"/>
          <p:nvPr/>
        </p:nvSpPr>
        <p:spPr>
          <a:xfrm>
            <a:off x="7620464" y="1299732"/>
            <a:ext cx="1336924" cy="276999"/>
          </a:xfrm>
          <a:prstGeom prst="rect">
            <a:avLst/>
          </a:prstGeom>
          <a:noFill/>
        </p:spPr>
        <p:txBody>
          <a:bodyPr wrap="square" rtlCol="0">
            <a:spAutoFit/>
          </a:bodyPr>
          <a:lstStyle/>
          <a:p>
            <a:pPr algn="ctr"/>
            <a:r>
              <a:rPr lang="en-US" sz="1200" b="1" dirty="0" smtClean="0">
                <a:solidFill>
                  <a:schemeClr val="bg2"/>
                </a:solidFill>
              </a:rPr>
              <a:t>Lock-in</a:t>
            </a:r>
          </a:p>
        </p:txBody>
      </p:sp>
    </p:spTree>
    <p:extLst>
      <p:ext uri="{BB962C8B-B14F-4D97-AF65-F5344CB8AC3E}">
        <p14:creationId xmlns:p14="http://schemas.microsoft.com/office/powerpoint/2010/main" val="212446974"/>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 - </a:t>
            </a:r>
            <a:r>
              <a:rPr lang="en-US" dirty="0" err="1" smtClean="0"/>
              <a:t>Docker</a:t>
            </a:r>
            <a:r>
              <a:rPr lang="en-US" dirty="0" smtClean="0"/>
              <a:t>?</a:t>
            </a:r>
            <a:endParaRPr lang="en-US" dirty="0"/>
          </a:p>
        </p:txBody>
      </p:sp>
      <p:sp>
        <p:nvSpPr>
          <p:cNvPr id="3" name="Rectangle 2"/>
          <p:cNvSpPr/>
          <p:nvPr/>
        </p:nvSpPr>
        <p:spPr>
          <a:xfrm>
            <a:off x="2464256" y="4398439"/>
            <a:ext cx="6593401" cy="307777"/>
          </a:xfrm>
          <a:prstGeom prst="rect">
            <a:avLst/>
          </a:prstGeom>
        </p:spPr>
        <p:txBody>
          <a:bodyPr wrap="square">
            <a:spAutoFit/>
          </a:bodyPr>
          <a:lstStyle/>
          <a:p>
            <a:pPr algn="r"/>
            <a:r>
              <a:rPr lang="en-US" sz="1400" dirty="0"/>
              <a:t>https://</a:t>
            </a:r>
            <a:r>
              <a:rPr lang="en-US" sz="1400" dirty="0" err="1"/>
              <a:t>blog.docker.com</a:t>
            </a:r>
            <a:r>
              <a:rPr lang="en-US" sz="1400" dirty="0"/>
              <a:t>/2014/05/</a:t>
            </a:r>
            <a:r>
              <a:rPr lang="en-US" sz="1400" dirty="0" err="1"/>
              <a:t>docker</a:t>
            </a:r>
            <a:r>
              <a:rPr lang="en-US" sz="1400" dirty="0"/>
              <a:t>-joins-cloud-foundry-foundation/</a:t>
            </a:r>
          </a:p>
        </p:txBody>
      </p:sp>
      <p:pic>
        <p:nvPicPr>
          <p:cNvPr id="4" name="Picture 3"/>
          <p:cNvPicPr>
            <a:picLocks noChangeAspect="1"/>
          </p:cNvPicPr>
          <p:nvPr/>
        </p:nvPicPr>
        <p:blipFill rotWithShape="1">
          <a:blip r:embed="rId2"/>
          <a:srcRect b="23985"/>
          <a:stretch/>
        </p:blipFill>
        <p:spPr>
          <a:xfrm>
            <a:off x="184415" y="846575"/>
            <a:ext cx="5742613" cy="3463686"/>
          </a:xfrm>
          <a:prstGeom prst="rect">
            <a:avLst/>
          </a:prstGeom>
        </p:spPr>
      </p:pic>
      <p:sp>
        <p:nvSpPr>
          <p:cNvPr id="6" name="Rectangle 5"/>
          <p:cNvSpPr/>
          <p:nvPr/>
        </p:nvSpPr>
        <p:spPr>
          <a:xfrm>
            <a:off x="5949310" y="1334785"/>
            <a:ext cx="3070050" cy="2462213"/>
          </a:xfrm>
          <a:prstGeom prst="rect">
            <a:avLst/>
          </a:prstGeom>
        </p:spPr>
        <p:txBody>
          <a:bodyPr wrap="square">
            <a:spAutoFit/>
          </a:bodyPr>
          <a:lstStyle/>
          <a:p>
            <a:r>
              <a:rPr lang="en-US" sz="1400" b="1" dirty="0" smtClean="0"/>
              <a:t>We </a:t>
            </a:r>
            <a:r>
              <a:rPr lang="en-US" sz="1400" b="1" dirty="0"/>
              <a:t>should make it clear that while we are supporting the Cloud Foundry foundation, we do not endorse any particular </a:t>
            </a:r>
            <a:r>
              <a:rPr lang="en-US" sz="1400" b="1" dirty="0" err="1"/>
              <a:t>PaaS</a:t>
            </a:r>
            <a:r>
              <a:rPr lang="en-US" sz="1400" b="1" dirty="0"/>
              <a:t> solution over others</a:t>
            </a:r>
            <a:r>
              <a:rPr lang="en-US" sz="1400" dirty="0"/>
              <a:t>. We are excited by the broad range of solutions that have already incorporated native </a:t>
            </a:r>
            <a:r>
              <a:rPr lang="en-US" sz="1400" dirty="0" err="1"/>
              <a:t>Docker</a:t>
            </a:r>
            <a:r>
              <a:rPr lang="en-US" sz="1400" dirty="0"/>
              <a:t> support, both some established  platforms and some that are purpose-built for </a:t>
            </a:r>
            <a:r>
              <a:rPr lang="en-US" sz="1400" dirty="0" err="1"/>
              <a:t>Docker</a:t>
            </a:r>
            <a:r>
              <a:rPr lang="en-US" sz="1400" dirty="0"/>
              <a:t>.</a:t>
            </a:r>
          </a:p>
        </p:txBody>
      </p:sp>
    </p:spTree>
    <p:extLst>
      <p:ext uri="{BB962C8B-B14F-4D97-AF65-F5344CB8AC3E}">
        <p14:creationId xmlns:p14="http://schemas.microsoft.com/office/powerpoint/2010/main" val="33795999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kamai-Logo-Large-GLOBALGOODNETWORKS-645-30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788" y="3396299"/>
            <a:ext cx="568026" cy="268601"/>
          </a:xfrm>
          <a:prstGeom prst="rect">
            <a:avLst/>
          </a:prstGeom>
        </p:spPr>
      </p:pic>
      <p:sp>
        <p:nvSpPr>
          <p:cNvPr id="20" name="Title 1"/>
          <p:cNvSpPr txBox="1">
            <a:spLocks/>
          </p:cNvSpPr>
          <p:nvPr/>
        </p:nvSpPr>
        <p:spPr bwMode="gray">
          <a:xfrm>
            <a:off x="366713" y="325438"/>
            <a:ext cx="8468908" cy="460375"/>
          </a:xfrm>
          <a:prstGeom prst="rect">
            <a:avLst/>
          </a:prstGeom>
          <a:noFill/>
        </p:spPr>
        <p:txBody>
          <a:bodyPr lIns="0" tIns="0" rIns="0" bIns="0" anchor="t" anchorCtr="0"/>
          <a:lstStyle>
            <a:lvl1pPr algn="l" defTabSz="914400" rtl="0" eaLnBrk="1" latinLnBrk="0" hangingPunct="1">
              <a:lnSpc>
                <a:spcPct val="90000"/>
              </a:lnSpc>
              <a:spcBef>
                <a:spcPct val="0"/>
              </a:spcBef>
              <a:buNone/>
              <a:defRPr sz="3200" kern="1200">
                <a:solidFill>
                  <a:schemeClr val="tx2"/>
                </a:solidFill>
                <a:latin typeface="Arial"/>
                <a:ea typeface="+mj-ea"/>
                <a:cs typeface="Arial"/>
              </a:defRPr>
            </a:lvl1pPr>
          </a:lstStyle>
          <a:p>
            <a:r>
              <a:rPr lang="en-US" sz="2800" dirty="0" smtClean="0">
                <a:solidFill>
                  <a:srgbClr val="01786E"/>
                </a:solidFill>
              </a:rPr>
              <a:t>Cloud Foundry: The Industry’s Open Cloud Standard</a:t>
            </a:r>
            <a:endParaRPr lang="en-US" sz="2800" dirty="0">
              <a:solidFill>
                <a:srgbClr val="01786E"/>
              </a:solidFill>
            </a:endParaRPr>
          </a:p>
        </p:txBody>
      </p:sp>
      <p:sp>
        <p:nvSpPr>
          <p:cNvPr id="5" name="Rectangle 4"/>
          <p:cNvSpPr/>
          <p:nvPr/>
        </p:nvSpPr>
        <p:spPr>
          <a:xfrm>
            <a:off x="328453" y="927928"/>
            <a:ext cx="8539783" cy="746015"/>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28453" y="1853062"/>
            <a:ext cx="8539783" cy="1101789"/>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28453" y="3192357"/>
            <a:ext cx="8539783" cy="1463109"/>
          </a:xfrm>
          <a:prstGeom prst="rect">
            <a:avLst/>
          </a:prstGeom>
          <a:no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Content Placeholder 2"/>
          <p:cNvSpPr txBox="1">
            <a:spLocks/>
          </p:cNvSpPr>
          <p:nvPr/>
        </p:nvSpPr>
        <p:spPr bwMode="gray">
          <a:xfrm>
            <a:off x="419499" y="978499"/>
            <a:ext cx="1135179" cy="235629"/>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Font typeface="Wingdings" pitchFamily="2" charset="2"/>
              <a:buNone/>
            </a:pPr>
            <a:r>
              <a:rPr lang="en-US" sz="1000" b="1" dirty="0" smtClean="0">
                <a:solidFill>
                  <a:srgbClr val="182730"/>
                </a:solidFill>
              </a:rPr>
              <a:t>PLATINUM</a:t>
            </a:r>
          </a:p>
        </p:txBody>
      </p:sp>
      <p:sp>
        <p:nvSpPr>
          <p:cNvPr id="9" name="Content Placeholder 2"/>
          <p:cNvSpPr txBox="1">
            <a:spLocks/>
          </p:cNvSpPr>
          <p:nvPr/>
        </p:nvSpPr>
        <p:spPr bwMode="gray">
          <a:xfrm>
            <a:off x="419499" y="1996962"/>
            <a:ext cx="1135179" cy="235629"/>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Font typeface="Wingdings" pitchFamily="2" charset="2"/>
              <a:buNone/>
            </a:pPr>
            <a:r>
              <a:rPr lang="en-US" sz="1000" b="1" dirty="0" smtClean="0">
                <a:solidFill>
                  <a:srgbClr val="182730"/>
                </a:solidFill>
              </a:rPr>
              <a:t>GOLD</a:t>
            </a:r>
          </a:p>
        </p:txBody>
      </p:sp>
      <p:sp>
        <p:nvSpPr>
          <p:cNvPr id="10" name="Content Placeholder 2"/>
          <p:cNvSpPr txBox="1">
            <a:spLocks/>
          </p:cNvSpPr>
          <p:nvPr/>
        </p:nvSpPr>
        <p:spPr bwMode="gray">
          <a:xfrm>
            <a:off x="434266" y="3250577"/>
            <a:ext cx="1135179" cy="235629"/>
          </a:xfrm>
          <a:prstGeom prst="rect">
            <a:avLst/>
          </a:prstGeom>
          <a:noFill/>
        </p:spPr>
        <p:txBody>
          <a:bodyPr lIns="0" tIns="0" rIns="0" bIns="0">
            <a:noAutofit/>
          </a:bodyPr>
          <a:lstStyle>
            <a:lvl1pPr marL="228600" indent="-228600" algn="l" defTabSz="914400" rtl="0" eaLnBrk="1" latinLnBrk="0" hangingPunct="1">
              <a:spcBef>
                <a:spcPts val="1200"/>
              </a:spcBef>
              <a:buClr>
                <a:schemeClr val="accent1"/>
              </a:buClr>
              <a:buFont typeface="Wingdings" pitchFamily="2" charset="2"/>
              <a:buChar char=""/>
              <a:defRPr sz="2400" kern="1200">
                <a:solidFill>
                  <a:schemeClr val="tx1"/>
                </a:solidFill>
                <a:latin typeface="Arial"/>
                <a:ea typeface="+mn-ea"/>
                <a:cs typeface="Arial"/>
              </a:defRPr>
            </a:lvl1pPr>
            <a:lvl2pPr marL="742950" indent="-285750" algn="l" defTabSz="914400" rtl="0" eaLnBrk="1" latinLnBrk="0" hangingPunct="1">
              <a:spcBef>
                <a:spcPts val="300"/>
              </a:spcBef>
              <a:buClr>
                <a:schemeClr val="accent1"/>
              </a:buClr>
              <a:buFont typeface="Verdana" pitchFamily="34" charset="0"/>
              <a:buChar char="–"/>
              <a:defRPr sz="2000" kern="1200">
                <a:solidFill>
                  <a:schemeClr val="tx1"/>
                </a:solidFill>
                <a:latin typeface="Arial"/>
                <a:ea typeface="+mn-ea"/>
                <a:cs typeface="Arial"/>
              </a:defRPr>
            </a:lvl2pPr>
            <a:lvl3pPr marL="1143000" indent="-228600" algn="l" defTabSz="914400" rtl="0" eaLnBrk="1" latinLnBrk="0" hangingPunct="1">
              <a:spcBef>
                <a:spcPts val="300"/>
              </a:spcBef>
              <a:buClr>
                <a:schemeClr val="accent1"/>
              </a:buClr>
              <a:buFont typeface="Verdana" pitchFamily="34" charset="0"/>
              <a:buChar char="▪"/>
              <a:defRPr sz="1600" kern="1200">
                <a:solidFill>
                  <a:schemeClr val="tx1"/>
                </a:solidFill>
                <a:latin typeface="Arial"/>
                <a:ea typeface="+mn-ea"/>
                <a:cs typeface="Arial"/>
              </a:defRPr>
            </a:lvl3pPr>
            <a:lvl4pPr marL="1658938" indent="-287338" algn="l" defTabSz="914400" rtl="0" eaLnBrk="1" latinLnBrk="0" hangingPunct="1">
              <a:spcBef>
                <a:spcPts val="300"/>
              </a:spcBef>
              <a:buClr>
                <a:schemeClr val="accent1"/>
              </a:buClr>
              <a:buFont typeface="Verdana" pitchFamily="34" charset="0"/>
              <a:buChar char="—"/>
              <a:defRPr sz="1200" kern="1200">
                <a:solidFill>
                  <a:schemeClr val="tx1"/>
                </a:solidFill>
                <a:latin typeface="Arial"/>
                <a:ea typeface="+mn-ea"/>
                <a:cs typeface="Arial"/>
              </a:defRPr>
            </a:lvl4pPr>
            <a:lvl5pPr marL="2057400" indent="-228600" algn="l" defTabSz="914400" rtl="0" eaLnBrk="1" latinLnBrk="0" hangingPunct="1">
              <a:spcBef>
                <a:spcPts val="300"/>
              </a:spcBef>
              <a:buClr>
                <a:schemeClr val="accent1"/>
              </a:buClr>
              <a:buFont typeface="Verdana" pitchFamily="34" charset="0"/>
              <a:buChar char="»"/>
              <a:defRPr sz="1100" kern="1200">
                <a:solidFill>
                  <a:schemeClr val="tx1"/>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Font typeface="Wingdings" pitchFamily="2" charset="2"/>
              <a:buNone/>
            </a:pPr>
            <a:r>
              <a:rPr lang="en-US" sz="1000" b="1" dirty="0" smtClean="0">
                <a:solidFill>
                  <a:srgbClr val="182730"/>
                </a:solidFill>
              </a:rPr>
              <a:t>SILVER</a:t>
            </a:r>
          </a:p>
        </p:txBody>
      </p:sp>
      <p:sp>
        <p:nvSpPr>
          <p:cNvPr id="13" name="Rectangle 12"/>
          <p:cNvSpPr/>
          <p:nvPr/>
        </p:nvSpPr>
        <p:spPr>
          <a:xfrm>
            <a:off x="329020" y="1851987"/>
            <a:ext cx="34350" cy="1092242"/>
          </a:xfrm>
          <a:prstGeom prst="rect">
            <a:avLst/>
          </a:prstGeom>
          <a:solidFill>
            <a:srgbClr val="F27127"/>
          </a:solidFill>
          <a:ln>
            <a:solidFill>
              <a:srgbClr val="F27127"/>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29020" y="928526"/>
            <a:ext cx="34350" cy="746015"/>
          </a:xfrm>
          <a:prstGeom prst="rect">
            <a:avLst/>
          </a:prstGeom>
          <a:solidFill>
            <a:srgbClr val="1F84C4"/>
          </a:solidFill>
          <a:ln>
            <a:solidFill>
              <a:srgbClr val="1F84C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flipH="1">
            <a:off x="325773" y="3194876"/>
            <a:ext cx="31227" cy="1464544"/>
          </a:xfrm>
          <a:prstGeom prst="rect">
            <a:avLst/>
          </a:prstGeom>
          <a:solidFill>
            <a:srgbClr val="9EB2BC"/>
          </a:solidFill>
          <a:ln>
            <a:solidFill>
              <a:srgbClr val="9EB2B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1000px-EMC_Corporation_logo.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063" y="1255497"/>
            <a:ext cx="663340" cy="233495"/>
          </a:xfrm>
          <a:prstGeom prst="rect">
            <a:avLst/>
          </a:prstGeom>
        </p:spPr>
      </p:pic>
      <p:pic>
        <p:nvPicPr>
          <p:cNvPr id="4" name="Picture 3" descr="2000px-IBM_logo.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0894" y="1264937"/>
            <a:ext cx="536534" cy="214614"/>
          </a:xfrm>
          <a:prstGeom prst="rect">
            <a:avLst/>
          </a:prstGeom>
        </p:spPr>
      </p:pic>
      <p:pic>
        <p:nvPicPr>
          <p:cNvPr id="11" name="Picture 10" descr="2000px-Intel-logo.sv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24919" y="1201262"/>
            <a:ext cx="516563" cy="341965"/>
          </a:xfrm>
          <a:prstGeom prst="rect">
            <a:avLst/>
          </a:prstGeom>
        </p:spPr>
      </p:pic>
      <p:pic>
        <p:nvPicPr>
          <p:cNvPr id="39" name="Picture 38" descr="Pivotal_TealOnWhite_RGB.eps"/>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8973" y="1157415"/>
            <a:ext cx="1098018" cy="429659"/>
          </a:xfrm>
          <a:prstGeom prst="rect">
            <a:avLst/>
          </a:prstGeom>
        </p:spPr>
      </p:pic>
      <p:pic>
        <p:nvPicPr>
          <p:cNvPr id="40" name="Picture 39" descr="2000px-HP_logo_2012.svg.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14482" y="1176077"/>
            <a:ext cx="392335" cy="392335"/>
          </a:xfrm>
          <a:prstGeom prst="rect">
            <a:avLst/>
          </a:prstGeom>
        </p:spPr>
      </p:pic>
      <p:pic>
        <p:nvPicPr>
          <p:cNvPr id="41" name="Picture 40" descr="2000px-SAP_2011_logo.svg.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66391" y="1217597"/>
            <a:ext cx="606459" cy="309294"/>
          </a:xfrm>
          <a:prstGeom prst="rect">
            <a:avLst/>
          </a:prstGeom>
        </p:spPr>
      </p:pic>
      <p:pic>
        <p:nvPicPr>
          <p:cNvPr id="42" name="Picture 41" descr="2000px-General_Electric_logo.svg.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4848" y="2043839"/>
            <a:ext cx="312135" cy="312135"/>
          </a:xfrm>
          <a:prstGeom prst="rect">
            <a:avLst/>
          </a:prstGeom>
        </p:spPr>
      </p:pic>
      <p:pic>
        <p:nvPicPr>
          <p:cNvPr id="43" name="Picture 42" descr="Accenture-red-arrow-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3447" y="2457449"/>
            <a:ext cx="571852" cy="428888"/>
          </a:xfrm>
          <a:prstGeom prst="rect">
            <a:avLst/>
          </a:prstGeom>
        </p:spPr>
      </p:pic>
      <p:pic>
        <p:nvPicPr>
          <p:cNvPr id="44" name="Picture 43" descr="Hortonworks-Logo.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50137" y="2009303"/>
            <a:ext cx="762412" cy="288174"/>
          </a:xfrm>
          <a:prstGeom prst="rect">
            <a:avLst/>
          </a:prstGeom>
        </p:spPr>
      </p:pic>
      <p:pic>
        <p:nvPicPr>
          <p:cNvPr id="45" name="Picture 44" descr="Capgemini.svg.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09320" y="2069147"/>
            <a:ext cx="784427" cy="180786"/>
          </a:xfrm>
          <a:prstGeom prst="rect">
            <a:avLst/>
          </a:prstGeom>
        </p:spPr>
      </p:pic>
      <p:pic>
        <p:nvPicPr>
          <p:cNvPr id="46" name="Picture 45" descr="logo-stackato.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992473" y="2517857"/>
            <a:ext cx="860536" cy="308072"/>
          </a:xfrm>
          <a:prstGeom prst="rect">
            <a:avLst/>
          </a:prstGeom>
        </p:spPr>
      </p:pic>
      <p:pic>
        <p:nvPicPr>
          <p:cNvPr id="47" name="Picture 46" descr="799px-NTT_logo.svg.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87931" y="2070605"/>
            <a:ext cx="710710" cy="249060"/>
          </a:xfrm>
          <a:prstGeom prst="rect">
            <a:avLst/>
          </a:prstGeom>
        </p:spPr>
      </p:pic>
      <p:pic>
        <p:nvPicPr>
          <p:cNvPr id="48" name="Picture 47" descr="BNY_Mellon.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90341" y="2020654"/>
            <a:ext cx="734725" cy="254949"/>
          </a:xfrm>
          <a:prstGeom prst="rect">
            <a:avLst/>
          </a:prstGeom>
        </p:spPr>
      </p:pic>
      <p:pic>
        <p:nvPicPr>
          <p:cNvPr id="49" name="Picture 48" descr="centurylink-logo.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11522" y="2563127"/>
            <a:ext cx="1016500" cy="217532"/>
          </a:xfrm>
          <a:prstGeom prst="rect">
            <a:avLst/>
          </a:prstGeom>
        </p:spPr>
      </p:pic>
      <p:pic>
        <p:nvPicPr>
          <p:cNvPr id="50" name="Picture 49" descr="swisscom-logo.jp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464591" y="2546655"/>
            <a:ext cx="840012" cy="250476"/>
          </a:xfrm>
          <a:prstGeom prst="rect">
            <a:avLst/>
          </a:prstGeom>
        </p:spPr>
      </p:pic>
      <p:pic>
        <p:nvPicPr>
          <p:cNvPr id="51" name="Picture 50" descr="SAS_logo_horiz.eps"/>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809805" y="2079845"/>
            <a:ext cx="571493" cy="234631"/>
          </a:xfrm>
          <a:prstGeom prst="rect">
            <a:avLst/>
          </a:prstGeom>
        </p:spPr>
      </p:pic>
      <p:pic>
        <p:nvPicPr>
          <p:cNvPr id="57" name="pasted-image.pdf"/>
          <p:cNvPicPr/>
          <p:nvPr/>
        </p:nvPicPr>
        <p:blipFill>
          <a:blip r:embed="rId20">
            <a:extLst/>
          </a:blip>
          <a:stretch>
            <a:fillRect/>
          </a:stretch>
        </p:blipFill>
        <p:spPr>
          <a:xfrm>
            <a:off x="2982790" y="3399914"/>
            <a:ext cx="486016" cy="261370"/>
          </a:xfrm>
          <a:prstGeom prst="rect">
            <a:avLst/>
          </a:prstGeom>
          <a:ln w="12700" cap="flat">
            <a:noFill/>
            <a:miter lim="400000"/>
          </a:ln>
          <a:effectLst/>
        </p:spPr>
      </p:pic>
      <p:pic>
        <p:nvPicPr>
          <p:cNvPr id="61" name="pasted-image.pdf"/>
          <p:cNvPicPr/>
          <p:nvPr/>
        </p:nvPicPr>
        <p:blipFill>
          <a:blip r:embed="rId21">
            <a:extLst/>
          </a:blip>
          <a:stretch>
            <a:fillRect/>
          </a:stretch>
        </p:blipFill>
        <p:spPr>
          <a:xfrm>
            <a:off x="7112991" y="3855103"/>
            <a:ext cx="455221" cy="160667"/>
          </a:xfrm>
          <a:prstGeom prst="rect">
            <a:avLst/>
          </a:prstGeom>
          <a:ln w="12700" cap="flat">
            <a:noFill/>
            <a:miter lim="400000"/>
          </a:ln>
          <a:effectLst/>
        </p:spPr>
      </p:pic>
      <p:pic>
        <p:nvPicPr>
          <p:cNvPr id="2" name="Picture 1" descr="Ericsson.jpg"/>
          <p:cNvPicPr>
            <a:picLocks noChangeAspect="1"/>
          </p:cNvPicPr>
          <p:nvPr/>
        </p:nvPicPr>
        <p:blipFill rotWithShape="1">
          <a:blip r:embed="rId22">
            <a:extLst>
              <a:ext uri="{28A0092B-C50C-407E-A947-70E740481C1C}">
                <a14:useLocalDpi xmlns:a14="http://schemas.microsoft.com/office/drawing/2010/main" val="0"/>
              </a:ext>
            </a:extLst>
          </a:blip>
          <a:srcRect t="22789" b="17180"/>
          <a:stretch/>
        </p:blipFill>
        <p:spPr>
          <a:xfrm>
            <a:off x="4874209" y="2559453"/>
            <a:ext cx="1021185" cy="265895"/>
          </a:xfrm>
          <a:prstGeom prst="rect">
            <a:avLst/>
          </a:prstGeom>
        </p:spPr>
      </p:pic>
      <p:pic>
        <p:nvPicPr>
          <p:cNvPr id="12" name="Picture 11" descr="1280px-Verizon_logo.svg.png"/>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478227" y="2452684"/>
            <a:ext cx="594445" cy="356668"/>
          </a:xfrm>
          <a:prstGeom prst="rect">
            <a:avLst/>
          </a:prstGeom>
        </p:spPr>
      </p:pic>
      <p:pic>
        <p:nvPicPr>
          <p:cNvPr id="16" name="Picture 15" descr="1000px-Vmware.svg.png"/>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427691" y="1291877"/>
            <a:ext cx="928350" cy="151321"/>
          </a:xfrm>
          <a:prstGeom prst="rect">
            <a:avLst/>
          </a:prstGeom>
        </p:spPr>
      </p:pic>
      <p:pic>
        <p:nvPicPr>
          <p:cNvPr id="18" name="Picture 17" descr="1427490917339.png"/>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909205" y="3364656"/>
            <a:ext cx="567325" cy="331886"/>
          </a:xfrm>
          <a:prstGeom prst="rect">
            <a:avLst/>
          </a:prstGeom>
        </p:spPr>
      </p:pic>
      <p:pic>
        <p:nvPicPr>
          <p:cNvPr id="19" name="Picture 18" descr="JFrog-Logo-trans-cut.png"/>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026634" y="3827990"/>
            <a:ext cx="332467" cy="317586"/>
          </a:xfrm>
          <a:prstGeom prst="rect">
            <a:avLst/>
          </a:prstGeom>
        </p:spPr>
      </p:pic>
      <p:pic>
        <p:nvPicPr>
          <p:cNvPr id="21" name="Picture 20" descr="starkandwayne-logo-300w.png"/>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778283" y="4314223"/>
            <a:ext cx="829168" cy="176888"/>
          </a:xfrm>
          <a:prstGeom prst="rect">
            <a:avLst/>
          </a:prstGeom>
        </p:spPr>
      </p:pic>
      <p:pic>
        <p:nvPicPr>
          <p:cNvPr id="22" name="Picture 21" descr="docker_logo.png"/>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4095" y="3890153"/>
            <a:ext cx="799413" cy="191062"/>
          </a:xfrm>
          <a:prstGeom prst="rect">
            <a:avLst/>
          </a:prstGeom>
        </p:spPr>
      </p:pic>
      <p:pic>
        <p:nvPicPr>
          <p:cNvPr id="24" name="Picture 23" descr="redislabs-typeface.png"/>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76763" y="4324221"/>
            <a:ext cx="634076" cy="135299"/>
          </a:xfrm>
          <a:prstGeom prst="rect">
            <a:avLst/>
          </a:prstGeom>
        </p:spPr>
      </p:pic>
      <p:pic>
        <p:nvPicPr>
          <p:cNvPr id="25" name="Picture 24" descr="logo_tcm100-871390.gif"/>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2923755" y="3799023"/>
            <a:ext cx="604086" cy="377555"/>
          </a:xfrm>
          <a:prstGeom prst="rect">
            <a:avLst/>
          </a:prstGeom>
        </p:spPr>
      </p:pic>
      <p:pic>
        <p:nvPicPr>
          <p:cNvPr id="27" name="Picture 26" descr="logo-387e8280cae885d82b2360fa4c748d4f.png"/>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904876" y="4346035"/>
            <a:ext cx="641844" cy="113266"/>
          </a:xfrm>
          <a:prstGeom prst="rect">
            <a:avLst/>
          </a:prstGeom>
        </p:spPr>
      </p:pic>
      <p:pic>
        <p:nvPicPr>
          <p:cNvPr id="28" name="Picture 27" descr="1920x1080xAppDynamics_logo_blog_300x31.png.pagespeed.ic_.3EuW_HDNfh.pn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3801816" y="3487759"/>
            <a:ext cx="829168" cy="85681"/>
          </a:xfrm>
          <a:prstGeom prst="rect">
            <a:avLst/>
          </a:prstGeom>
        </p:spPr>
      </p:pic>
      <p:pic>
        <p:nvPicPr>
          <p:cNvPr id="29" name="Picture 28" descr="logo_mimacom.png"/>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980965" y="3909458"/>
            <a:ext cx="538604" cy="156685"/>
          </a:xfrm>
          <a:prstGeom prst="rect">
            <a:avLst/>
          </a:prstGeom>
        </p:spPr>
      </p:pic>
      <p:pic>
        <p:nvPicPr>
          <p:cNvPr id="30" name="Picture 29" descr="mongodb-logo-rgb.jpeg"/>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858184" y="4247140"/>
            <a:ext cx="767232" cy="218884"/>
          </a:xfrm>
          <a:prstGeom prst="rect">
            <a:avLst/>
          </a:prstGeom>
        </p:spPr>
      </p:pic>
      <p:pic>
        <p:nvPicPr>
          <p:cNvPr id="31" name="Picture 30" descr="anynines-logo-orange-white-bg-1280px.jpg"/>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886624" y="3414556"/>
            <a:ext cx="843955" cy="232086"/>
          </a:xfrm>
          <a:prstGeom prst="rect">
            <a:avLst/>
          </a:prstGeom>
        </p:spPr>
      </p:pic>
      <p:pic>
        <p:nvPicPr>
          <p:cNvPr id="32" name="Picture 31" descr="10152636-mendix-logo.jpg"/>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4958505" y="3876593"/>
            <a:ext cx="700193" cy="171615"/>
          </a:xfrm>
          <a:prstGeom prst="rect">
            <a:avLst/>
          </a:prstGeom>
        </p:spPr>
      </p:pic>
      <p:pic>
        <p:nvPicPr>
          <p:cNvPr id="33" name="Picture 32" descr="thumbnailimage.img.jpg"/>
          <p:cNvPicPr>
            <a:picLocks noChangeAspect="1"/>
          </p:cNvPicPr>
          <p:nvPr/>
        </p:nvPicPr>
        <p:blipFill rotWithShape="1">
          <a:blip r:embed="rId37" cstate="print">
            <a:extLst>
              <a:ext uri="{28A0092B-C50C-407E-A947-70E740481C1C}">
                <a14:useLocalDpi xmlns:a14="http://schemas.microsoft.com/office/drawing/2010/main" val="0"/>
              </a:ext>
            </a:extLst>
          </a:blip>
          <a:srcRect b="44260"/>
          <a:stretch/>
        </p:blipFill>
        <p:spPr>
          <a:xfrm>
            <a:off x="4966844" y="4341229"/>
            <a:ext cx="683514" cy="114411"/>
          </a:xfrm>
          <a:prstGeom prst="rect">
            <a:avLst/>
          </a:prstGeom>
        </p:spPr>
      </p:pic>
      <p:pic>
        <p:nvPicPr>
          <p:cNvPr id="34" name="Picture 33" descr="azul-horizontal-logo.png"/>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046790" y="3462443"/>
            <a:ext cx="589489" cy="136313"/>
          </a:xfrm>
          <a:prstGeom prst="rect">
            <a:avLst/>
          </a:prstGeom>
        </p:spPr>
      </p:pic>
      <p:pic>
        <p:nvPicPr>
          <p:cNvPr id="36" name="Picture 35" descr="Altoros_Logo1(1).pn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6997970" y="3444942"/>
            <a:ext cx="685263" cy="171315"/>
          </a:xfrm>
          <a:prstGeom prst="rect">
            <a:avLst/>
          </a:prstGeom>
        </p:spPr>
      </p:pic>
      <p:pic>
        <p:nvPicPr>
          <p:cNvPr id="52" name="Picture 51" descr="blue box.png"/>
          <p:cNvPicPr>
            <a:picLocks noChangeAspect="1"/>
          </p:cNvPicPr>
          <p:nvPr/>
        </p:nvPicPr>
        <p:blipFill rotWithShape="1">
          <a:blip r:embed="rId40">
            <a:extLst>
              <a:ext uri="{28A0092B-C50C-407E-A947-70E740481C1C}">
                <a14:useLocalDpi xmlns:a14="http://schemas.microsoft.com/office/drawing/2010/main" val="0"/>
              </a:ext>
            </a:extLst>
          </a:blip>
          <a:srcRect t="22913" b="22913"/>
          <a:stretch/>
        </p:blipFill>
        <p:spPr>
          <a:xfrm>
            <a:off x="7936271" y="3369732"/>
            <a:ext cx="742368" cy="321734"/>
          </a:xfrm>
          <a:prstGeom prst="rect">
            <a:avLst/>
          </a:prstGeom>
        </p:spPr>
      </p:pic>
      <p:pic>
        <p:nvPicPr>
          <p:cNvPr id="77" name="Picture 76" descr="canonical_logo.jpg"/>
          <p:cNvPicPr>
            <a:picLocks noChangeAspect="1"/>
          </p:cNvPicPr>
          <p:nvPr/>
        </p:nvPicPr>
        <p:blipFill rotWithShape="1">
          <a:blip r:embed="rId41">
            <a:extLst>
              <a:ext uri="{28A0092B-C50C-407E-A947-70E740481C1C}">
                <a14:useLocalDpi xmlns:a14="http://schemas.microsoft.com/office/drawing/2010/main" val="0"/>
              </a:ext>
            </a:extLst>
          </a:blip>
          <a:srcRect l="14374" t="36400" r="15609" b="37733"/>
          <a:stretch/>
        </p:blipFill>
        <p:spPr>
          <a:xfrm>
            <a:off x="7941700" y="3843400"/>
            <a:ext cx="731510" cy="178732"/>
          </a:xfrm>
          <a:prstGeom prst="rect">
            <a:avLst/>
          </a:prstGeom>
        </p:spPr>
      </p:pic>
      <p:pic>
        <p:nvPicPr>
          <p:cNvPr id="78" name="Picture 77" descr="cc13-canopy.jpg"/>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958713" y="4219238"/>
            <a:ext cx="697484" cy="271739"/>
          </a:xfrm>
          <a:prstGeom prst="rect">
            <a:avLst/>
          </a:prstGeom>
        </p:spPr>
      </p:pic>
      <p:pic>
        <p:nvPicPr>
          <p:cNvPr id="79" name="Picture 78" descr="produban-big.png"/>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6904318" y="4285594"/>
            <a:ext cx="872566" cy="162179"/>
          </a:xfrm>
          <a:prstGeom prst="rect">
            <a:avLst/>
          </a:prstGeom>
        </p:spPr>
      </p:pic>
      <p:pic>
        <p:nvPicPr>
          <p:cNvPr id="80" name="Picture 79" descr="logo-design-cLoudcredo.jpg"/>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936490" y="3860239"/>
            <a:ext cx="843955" cy="177232"/>
          </a:xfrm>
          <a:prstGeom prst="rect">
            <a:avLst/>
          </a:prstGeom>
        </p:spPr>
      </p:pic>
      <p:pic>
        <p:nvPicPr>
          <p:cNvPr id="81" name="Picture 80" descr="535c118e58d213385600017b_Piston_Cloud_Computing_Logo.png"/>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6036122" y="4210208"/>
            <a:ext cx="644687" cy="317186"/>
          </a:xfrm>
          <a:prstGeom prst="rect">
            <a:avLst/>
          </a:prstGeom>
        </p:spPr>
      </p:pic>
    </p:spTree>
    <p:extLst>
      <p:ext uri="{BB962C8B-B14F-4D97-AF65-F5344CB8AC3E}">
        <p14:creationId xmlns:p14="http://schemas.microsoft.com/office/powerpoint/2010/main" val="3486835881"/>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Lattice.cf</a:t>
            </a:r>
            <a:endParaRPr lang="en-US" dirty="0"/>
          </a:p>
        </p:txBody>
      </p:sp>
      <p:pic>
        <p:nvPicPr>
          <p:cNvPr id="5" name="Picture 4"/>
          <p:cNvPicPr>
            <a:picLocks noChangeAspect="1"/>
          </p:cNvPicPr>
          <p:nvPr/>
        </p:nvPicPr>
        <p:blipFill>
          <a:blip r:embed="rId2"/>
          <a:stretch>
            <a:fillRect/>
          </a:stretch>
        </p:blipFill>
        <p:spPr>
          <a:xfrm>
            <a:off x="2946400" y="939800"/>
            <a:ext cx="3251200" cy="3251200"/>
          </a:xfrm>
          <a:prstGeom prst="rect">
            <a:avLst/>
          </a:prstGeom>
        </p:spPr>
      </p:pic>
    </p:spTree>
    <p:extLst>
      <p:ext uri="{BB962C8B-B14F-4D97-AF65-F5344CB8AC3E}">
        <p14:creationId xmlns:p14="http://schemas.microsoft.com/office/powerpoint/2010/main" val="13784405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F.jpg"/>
          <p:cNvPicPr/>
          <p:nvPr/>
        </p:nvPicPr>
        <p:blipFill rotWithShape="1">
          <a:blip r:embed="rId3">
            <a:extLst/>
          </a:blip>
          <a:srcRect l="503" r="159" b="25500"/>
          <a:stretch/>
        </p:blipFill>
        <p:spPr>
          <a:xfrm>
            <a:off x="0" y="0"/>
            <a:ext cx="9144000" cy="5143500"/>
          </a:xfrm>
          <a:prstGeom prst="rect">
            <a:avLst/>
          </a:prstGeom>
          <a:ln w="12700">
            <a:miter lim="400000"/>
          </a:ln>
        </p:spPr>
      </p:pic>
      <p:sp>
        <p:nvSpPr>
          <p:cNvPr id="9" name="Rectangle 8"/>
          <p:cNvSpPr/>
          <p:nvPr/>
        </p:nvSpPr>
        <p:spPr>
          <a:xfrm>
            <a:off x="0" y="0"/>
            <a:ext cx="9144000" cy="5143500"/>
          </a:xfrm>
          <a:prstGeom prst="rect">
            <a:avLst/>
          </a:prstGeom>
          <a:solidFill>
            <a:srgbClr val="182730">
              <a:alpha val="79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1104" y="2126463"/>
            <a:ext cx="8539274" cy="677108"/>
          </a:xfrm>
          <a:prstGeom prst="rect">
            <a:avLst/>
          </a:prstGeom>
          <a:noFill/>
        </p:spPr>
        <p:txBody>
          <a:bodyPr wrap="square" rtlCol="0">
            <a:spAutoFit/>
          </a:bodyPr>
          <a:lstStyle/>
          <a:p>
            <a:pPr algn="ctr"/>
            <a:r>
              <a:rPr lang="en-US" sz="3800" b="1" dirty="0" smtClean="0">
                <a:solidFill>
                  <a:schemeClr val="bg1"/>
                </a:solidFill>
              </a:rPr>
              <a:t>Cloud Foundry &amp; OSS</a:t>
            </a:r>
          </a:p>
        </p:txBody>
      </p:sp>
    </p:spTree>
    <p:extLst>
      <p:ext uri="{BB962C8B-B14F-4D97-AF65-F5344CB8AC3E}">
        <p14:creationId xmlns:p14="http://schemas.microsoft.com/office/powerpoint/2010/main" val="4276224332"/>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sz="2800" dirty="0" smtClean="0"/>
              <a:t>외부 서비스 연동 </a:t>
            </a:r>
            <a:r>
              <a:rPr lang="en-US" sz="2800" dirty="0" smtClean="0"/>
              <a:t/>
            </a:r>
            <a:br>
              <a:rPr lang="en-US" sz="2800" dirty="0" smtClean="0"/>
            </a:br>
            <a:r>
              <a:rPr lang="en-US" sz="2800" dirty="0" smtClean="0"/>
              <a:t>(on-</a:t>
            </a:r>
            <a:r>
              <a:rPr lang="en-US" sz="2800" dirty="0" err="1" smtClean="0"/>
              <a:t>prem</a:t>
            </a:r>
            <a:r>
              <a:rPr lang="en-US" sz="2800" dirty="0" smtClean="0"/>
              <a:t> </a:t>
            </a:r>
            <a:r>
              <a:rPr lang="en-US" sz="2800" dirty="0"/>
              <a:t>example)</a:t>
            </a:r>
          </a:p>
        </p:txBody>
      </p:sp>
      <p:sp>
        <p:nvSpPr>
          <p:cNvPr id="5" name="Rounded Rectangle 4"/>
          <p:cNvSpPr/>
          <p:nvPr/>
        </p:nvSpPr>
        <p:spPr>
          <a:xfrm>
            <a:off x="4714874" y="1300112"/>
            <a:ext cx="3124201" cy="3179813"/>
          </a:xfrm>
          <a:prstGeom prst="roundRect">
            <a:avLst>
              <a:gd name="adj" fmla="val 3279"/>
            </a:avLst>
          </a:prstGeom>
          <a:noFill/>
          <a:ln w="12700">
            <a:solidFill>
              <a:srgbClr val="33928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100"/>
          </a:p>
        </p:txBody>
      </p:sp>
      <p:sp>
        <p:nvSpPr>
          <p:cNvPr id="6" name="Rounded Rectangle 5"/>
          <p:cNvSpPr/>
          <p:nvPr/>
        </p:nvSpPr>
        <p:spPr>
          <a:xfrm>
            <a:off x="6551513" y="1720082"/>
            <a:ext cx="914400" cy="609600"/>
          </a:xfrm>
          <a:prstGeom prst="roundRect">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Service Broker Gateway</a:t>
            </a:r>
            <a:endParaRPr lang="en-US" sz="1200" b="1" dirty="0"/>
          </a:p>
        </p:txBody>
      </p:sp>
      <p:sp>
        <p:nvSpPr>
          <p:cNvPr id="7" name="Rounded Rectangle 6"/>
          <p:cNvSpPr/>
          <p:nvPr/>
        </p:nvSpPr>
        <p:spPr>
          <a:xfrm>
            <a:off x="6551513" y="2724150"/>
            <a:ext cx="914400" cy="609600"/>
          </a:xfrm>
          <a:prstGeom prst="roundRect">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Alt Broker</a:t>
            </a:r>
            <a:endParaRPr lang="en-US" sz="1200" b="1" dirty="0"/>
          </a:p>
        </p:txBody>
      </p:sp>
      <p:sp>
        <p:nvSpPr>
          <p:cNvPr id="8" name="Rounded Rectangle 7"/>
          <p:cNvSpPr/>
          <p:nvPr/>
        </p:nvSpPr>
        <p:spPr>
          <a:xfrm>
            <a:off x="8001000" y="1729607"/>
            <a:ext cx="914400" cy="609600"/>
          </a:xfrm>
          <a:prstGeom prst="roundRect">
            <a:avLst/>
          </a:prstGeom>
          <a:solidFill>
            <a:srgbClr val="33928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Service Broker</a:t>
            </a:r>
            <a:endParaRPr lang="en-US" sz="1200" b="1" dirty="0"/>
          </a:p>
        </p:txBody>
      </p:sp>
      <p:sp>
        <p:nvSpPr>
          <p:cNvPr id="9" name="Rounded Rectangle 8"/>
          <p:cNvSpPr/>
          <p:nvPr/>
        </p:nvSpPr>
        <p:spPr>
          <a:xfrm>
            <a:off x="3640362" y="1720082"/>
            <a:ext cx="914400" cy="609600"/>
          </a:xfrm>
          <a:prstGeom prst="roundRect">
            <a:avLst/>
          </a:prstGeom>
          <a:solidFill>
            <a:srgbClr val="33928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Service Broker</a:t>
            </a:r>
            <a:endParaRPr lang="en-US" sz="1200" b="1" dirty="0"/>
          </a:p>
        </p:txBody>
      </p:sp>
      <p:sp>
        <p:nvSpPr>
          <p:cNvPr id="11" name="Can 10"/>
          <p:cNvSpPr/>
          <p:nvPr/>
        </p:nvSpPr>
        <p:spPr>
          <a:xfrm>
            <a:off x="4798202" y="2343150"/>
            <a:ext cx="726298" cy="440278"/>
          </a:xfrm>
          <a:prstGeom prst="can">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050" b="1" dirty="0" smtClean="0"/>
              <a:t>IBM DB2</a:t>
            </a:r>
            <a:endParaRPr lang="en-US" sz="1050" b="1" dirty="0"/>
          </a:p>
        </p:txBody>
      </p:sp>
      <p:sp>
        <p:nvSpPr>
          <p:cNvPr id="12" name="Can 11"/>
          <p:cNvSpPr/>
          <p:nvPr/>
        </p:nvSpPr>
        <p:spPr>
          <a:xfrm>
            <a:off x="5588777" y="2343150"/>
            <a:ext cx="726298" cy="440278"/>
          </a:xfrm>
          <a:prstGeom prst="can">
            <a:avLst/>
          </a:prstGeom>
          <a:ln/>
        </p:spPr>
        <p:style>
          <a:lnRef idx="1">
            <a:schemeClr val="accent4"/>
          </a:lnRef>
          <a:fillRef idx="2">
            <a:schemeClr val="accent4"/>
          </a:fillRef>
          <a:effectRef idx="1">
            <a:schemeClr val="accent4"/>
          </a:effectRef>
          <a:fontRef idx="minor">
            <a:schemeClr val="dk1"/>
          </a:fontRef>
        </p:style>
        <p:txBody>
          <a:bodyPr lIns="0" tIns="0" rIns="0" bIns="0" rtlCol="0" anchor="ctr"/>
          <a:lstStyle/>
          <a:p>
            <a:pPr algn="ctr"/>
            <a:r>
              <a:rPr lang="en-US" sz="1050" b="1" dirty="0" smtClean="0"/>
              <a:t>ORACLE DB</a:t>
            </a:r>
            <a:endParaRPr lang="en-US" sz="1050" b="1" dirty="0"/>
          </a:p>
        </p:txBody>
      </p:sp>
      <p:sp>
        <p:nvSpPr>
          <p:cNvPr id="13" name="Can 12"/>
          <p:cNvSpPr/>
          <p:nvPr/>
        </p:nvSpPr>
        <p:spPr>
          <a:xfrm>
            <a:off x="8095051" y="2808811"/>
            <a:ext cx="726298" cy="440278"/>
          </a:xfrm>
          <a:prstGeom prst="can">
            <a:avLst/>
          </a:prstGeom>
          <a:ln>
            <a:solidFill>
              <a:schemeClr val="bg1">
                <a:lumMod val="50000"/>
              </a:schemeClr>
            </a:solidFill>
          </a:ln>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lang="en-US" sz="1050" b="1" dirty="0" smtClean="0">
                <a:solidFill>
                  <a:schemeClr val="tx2">
                    <a:lumMod val="75000"/>
                    <a:lumOff val="25000"/>
                  </a:schemeClr>
                </a:solidFill>
              </a:rPr>
              <a:t>CF MySQL</a:t>
            </a:r>
            <a:endParaRPr lang="en-US" sz="1050" b="1" dirty="0">
              <a:solidFill>
                <a:schemeClr val="tx2">
                  <a:lumMod val="75000"/>
                  <a:lumOff val="25000"/>
                </a:schemeClr>
              </a:solidFill>
            </a:endParaRPr>
          </a:p>
        </p:txBody>
      </p:sp>
      <p:sp>
        <p:nvSpPr>
          <p:cNvPr id="14" name="Can 13"/>
          <p:cNvSpPr/>
          <p:nvPr/>
        </p:nvSpPr>
        <p:spPr>
          <a:xfrm>
            <a:off x="6254551" y="3677246"/>
            <a:ext cx="721805" cy="437554"/>
          </a:xfrm>
          <a:prstGeom prst="can">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1050" b="1" dirty="0" smtClean="0">
                <a:solidFill>
                  <a:srgbClr val="9D3F0B"/>
                </a:solidFill>
              </a:rPr>
              <a:t>MYSQL DB</a:t>
            </a:r>
            <a:endParaRPr lang="en-US" sz="1050" b="1" dirty="0">
              <a:solidFill>
                <a:srgbClr val="9D3F0B"/>
              </a:solidFill>
            </a:endParaRPr>
          </a:p>
        </p:txBody>
      </p:sp>
      <p:sp>
        <p:nvSpPr>
          <p:cNvPr id="15" name="Can 14"/>
          <p:cNvSpPr/>
          <p:nvPr/>
        </p:nvSpPr>
        <p:spPr>
          <a:xfrm>
            <a:off x="7041070" y="3674522"/>
            <a:ext cx="721805" cy="437554"/>
          </a:xfrm>
          <a:prstGeom prst="can">
            <a:avLst/>
          </a:prstGeom>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n-US" sz="1050" b="1" dirty="0" smtClean="0">
                <a:solidFill>
                  <a:srgbClr val="9D3F0B"/>
                </a:solidFill>
              </a:rPr>
              <a:t>LB</a:t>
            </a:r>
            <a:endParaRPr lang="en-US" sz="1050" b="1" dirty="0">
              <a:solidFill>
                <a:srgbClr val="9D3F0B"/>
              </a:solidFill>
            </a:endParaRPr>
          </a:p>
        </p:txBody>
      </p:sp>
      <p:sp>
        <p:nvSpPr>
          <p:cNvPr id="18" name="Can 17"/>
          <p:cNvSpPr/>
          <p:nvPr/>
        </p:nvSpPr>
        <p:spPr>
          <a:xfrm>
            <a:off x="246451" y="4039647"/>
            <a:ext cx="726298" cy="440278"/>
          </a:xfrm>
          <a:prstGeom prst="can">
            <a:avLst/>
          </a:prstGeom>
          <a:ln w="127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b="1" dirty="0" smtClean="0">
                <a:solidFill>
                  <a:schemeClr val="bg1"/>
                </a:solidFill>
              </a:rPr>
              <a:t>Mongo</a:t>
            </a:r>
            <a:br>
              <a:rPr lang="en-US" sz="1050" b="1" dirty="0" smtClean="0">
                <a:solidFill>
                  <a:schemeClr val="bg1"/>
                </a:solidFill>
              </a:rPr>
            </a:br>
            <a:r>
              <a:rPr lang="en-US" sz="1050" b="1" dirty="0" smtClean="0">
                <a:solidFill>
                  <a:schemeClr val="bg1"/>
                </a:solidFill>
              </a:rPr>
              <a:t>Lab</a:t>
            </a:r>
            <a:endParaRPr lang="en-US" sz="1050" b="1" dirty="0">
              <a:solidFill>
                <a:schemeClr val="bg1"/>
              </a:solidFill>
            </a:endParaRPr>
          </a:p>
        </p:txBody>
      </p:sp>
      <p:sp>
        <p:nvSpPr>
          <p:cNvPr id="19" name="Decagon 18"/>
          <p:cNvSpPr/>
          <p:nvPr/>
        </p:nvSpPr>
        <p:spPr>
          <a:xfrm>
            <a:off x="1076931" y="4014264"/>
            <a:ext cx="753681" cy="465661"/>
          </a:xfrm>
          <a:prstGeom prst="decagon">
            <a:avLst/>
          </a:prstGeom>
          <a:ln w="127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b="1" dirty="0" smtClean="0">
                <a:solidFill>
                  <a:schemeClr val="bg1"/>
                </a:solidFill>
              </a:rPr>
              <a:t>Send Grid</a:t>
            </a:r>
            <a:endParaRPr lang="en-US" sz="1050" b="1" dirty="0">
              <a:solidFill>
                <a:schemeClr val="bg1"/>
              </a:solidFill>
            </a:endParaRPr>
          </a:p>
        </p:txBody>
      </p:sp>
      <p:sp>
        <p:nvSpPr>
          <p:cNvPr id="20" name="Rectangle 19"/>
          <p:cNvSpPr/>
          <p:nvPr/>
        </p:nvSpPr>
        <p:spPr>
          <a:xfrm>
            <a:off x="838096" y="3083607"/>
            <a:ext cx="1231352" cy="333202"/>
          </a:xfrm>
          <a:prstGeom prst="rect">
            <a:avLst/>
          </a:prstGeom>
          <a:ln w="12700">
            <a:solidFill>
              <a:srgbClr val="2B7A89"/>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b="1" dirty="0" err="1" smtClean="0">
                <a:solidFill>
                  <a:schemeClr val="bg1"/>
                </a:solidFill>
              </a:rPr>
              <a:t>AppDirect</a:t>
            </a:r>
            <a:endParaRPr lang="en-US" sz="1050" b="1" dirty="0">
              <a:solidFill>
                <a:schemeClr val="bg1"/>
              </a:solidFill>
            </a:endParaRPr>
          </a:p>
        </p:txBody>
      </p:sp>
      <p:sp>
        <p:nvSpPr>
          <p:cNvPr id="21" name="Can 20"/>
          <p:cNvSpPr/>
          <p:nvPr/>
        </p:nvSpPr>
        <p:spPr>
          <a:xfrm>
            <a:off x="1981200" y="4030762"/>
            <a:ext cx="713738" cy="432664"/>
          </a:xfrm>
          <a:prstGeom prst="can">
            <a:avLst/>
          </a:prstGeom>
          <a:ln w="12700"/>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b="1" dirty="0" err="1" smtClean="0">
                <a:solidFill>
                  <a:schemeClr val="bg1"/>
                </a:solidFill>
              </a:rPr>
              <a:t>ClearDB</a:t>
            </a:r>
            <a:endParaRPr lang="en-US" sz="1050" b="1" dirty="0">
              <a:solidFill>
                <a:schemeClr val="bg1"/>
              </a:solidFill>
            </a:endParaRPr>
          </a:p>
        </p:txBody>
      </p:sp>
      <p:cxnSp>
        <p:nvCxnSpPr>
          <p:cNvPr id="28" name="Elbow Connector 27"/>
          <p:cNvCxnSpPr>
            <a:stCxn id="9" idx="0"/>
            <a:endCxn id="8" idx="0"/>
          </p:cNvCxnSpPr>
          <p:nvPr/>
        </p:nvCxnSpPr>
        <p:spPr>
          <a:xfrm rot="16200000" flipH="1">
            <a:off x="6273118" y="-455475"/>
            <a:ext cx="9525" cy="4360638"/>
          </a:xfrm>
          <a:prstGeom prst="bentConnector3">
            <a:avLst>
              <a:gd name="adj1" fmla="val -2400000"/>
            </a:avLst>
          </a:prstGeom>
          <a:ln w="19050">
            <a:solidFill>
              <a:schemeClr val="bg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161351" y="1496045"/>
            <a:ext cx="0" cy="847105"/>
          </a:xfrm>
          <a:prstGeom prst="straightConnector1">
            <a:avLst/>
          </a:prstGeom>
          <a:ln w="19050">
            <a:solidFill>
              <a:schemeClr val="bg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5943600" y="1496045"/>
            <a:ext cx="0" cy="847105"/>
          </a:xfrm>
          <a:prstGeom prst="straightConnector1">
            <a:avLst/>
          </a:prstGeom>
          <a:ln w="19050">
            <a:solidFill>
              <a:schemeClr val="bg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14" idx="1"/>
            <a:endCxn id="15" idx="1"/>
          </p:cNvCxnSpPr>
          <p:nvPr/>
        </p:nvCxnSpPr>
        <p:spPr>
          <a:xfrm rot="5400000" flipH="1" flipV="1">
            <a:off x="7007351" y="3282625"/>
            <a:ext cx="2724" cy="786519"/>
          </a:xfrm>
          <a:prstGeom prst="bentConnector3">
            <a:avLst>
              <a:gd name="adj1" fmla="val 6349339"/>
            </a:avLst>
          </a:prstGeom>
          <a:ln w="19050">
            <a:solidFill>
              <a:schemeClr val="bg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7" idx="2"/>
          </p:cNvCxnSpPr>
          <p:nvPr/>
        </p:nvCxnSpPr>
        <p:spPr>
          <a:xfrm>
            <a:off x="7008713" y="3333750"/>
            <a:ext cx="0" cy="16961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7008713" y="2324911"/>
            <a:ext cx="0" cy="399239"/>
          </a:xfrm>
          <a:prstGeom prst="straightConnector1">
            <a:avLst/>
          </a:prstGeom>
          <a:ln w="19050">
            <a:solidFill>
              <a:schemeClr val="bg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008713" y="1493340"/>
            <a:ext cx="0" cy="227247"/>
          </a:xfrm>
          <a:prstGeom prst="straightConnector1">
            <a:avLst/>
          </a:prstGeom>
          <a:ln w="19050">
            <a:solidFill>
              <a:schemeClr val="bg2"/>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7010460" y="1171406"/>
            <a:ext cx="0" cy="321934"/>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8465478" y="2339788"/>
            <a:ext cx="0" cy="455463"/>
          </a:xfrm>
          <a:prstGeom prst="straightConnector1">
            <a:avLst/>
          </a:prstGeom>
          <a:ln w="19050">
            <a:solidFill>
              <a:schemeClr val="bg2"/>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9" idx="2"/>
            <a:endCxn id="20" idx="0"/>
          </p:cNvCxnSpPr>
          <p:nvPr/>
        </p:nvCxnSpPr>
        <p:spPr>
          <a:xfrm rot="5400000">
            <a:off x="2398705" y="1384749"/>
            <a:ext cx="753925" cy="2643790"/>
          </a:xfrm>
          <a:prstGeom prst="bentConnector3">
            <a:avLst/>
          </a:prstGeom>
          <a:ln w="19050">
            <a:solidFill>
              <a:schemeClr val="bg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rot="16200000">
            <a:off x="1662458" y="2917116"/>
            <a:ext cx="2978724" cy="207641"/>
          </a:xfrm>
          <a:prstGeom prst="rect">
            <a:avLst/>
          </a:prstGeom>
          <a:solidFill>
            <a:srgbClr val="7F7F7F"/>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1050" b="1" dirty="0" smtClean="0"/>
              <a:t>INTERNET</a:t>
            </a:r>
            <a:endParaRPr lang="en-US" sz="1050" b="1" dirty="0"/>
          </a:p>
        </p:txBody>
      </p:sp>
      <p:cxnSp>
        <p:nvCxnSpPr>
          <p:cNvPr id="58" name="Elbow Connector 57"/>
          <p:cNvCxnSpPr>
            <a:stCxn id="18" idx="1"/>
            <a:endCxn id="21" idx="1"/>
          </p:cNvCxnSpPr>
          <p:nvPr/>
        </p:nvCxnSpPr>
        <p:spPr>
          <a:xfrm rot="5400000" flipH="1" flipV="1">
            <a:off x="1469392" y="3170971"/>
            <a:ext cx="8885" cy="1728469"/>
          </a:xfrm>
          <a:prstGeom prst="bentConnector3">
            <a:avLst>
              <a:gd name="adj1" fmla="val 2672876"/>
            </a:avLst>
          </a:prstGeom>
          <a:ln w="19050">
            <a:solidFill>
              <a:srgbClr val="2B7A89"/>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20" idx="2"/>
          </p:cNvCxnSpPr>
          <p:nvPr/>
        </p:nvCxnSpPr>
        <p:spPr>
          <a:xfrm>
            <a:off x="1453772" y="3416809"/>
            <a:ext cx="0" cy="608344"/>
          </a:xfrm>
          <a:prstGeom prst="straightConnector1">
            <a:avLst/>
          </a:prstGeom>
          <a:ln w="19050">
            <a:solidFill>
              <a:srgbClr val="2B7A8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859794" y="2754950"/>
            <a:ext cx="788677" cy="161583"/>
          </a:xfrm>
          <a:prstGeom prst="rect">
            <a:avLst/>
          </a:prstGeom>
          <a:noFill/>
        </p:spPr>
        <p:txBody>
          <a:bodyPr wrap="none" lIns="0" tIns="0" rIns="0" bIns="0" rtlCol="0">
            <a:spAutoFit/>
          </a:bodyPr>
          <a:lstStyle/>
          <a:p>
            <a:pPr algn="ctr"/>
            <a:r>
              <a:rPr lang="en-US" sz="1050" i="1" dirty="0" smtClean="0">
                <a:solidFill>
                  <a:schemeClr val="bg2"/>
                </a:solidFill>
              </a:rPr>
              <a:t>Synchronous</a:t>
            </a:r>
          </a:p>
        </p:txBody>
      </p:sp>
      <p:sp>
        <p:nvSpPr>
          <p:cNvPr id="63" name="TextBox 62"/>
          <p:cNvSpPr txBox="1"/>
          <p:nvPr/>
        </p:nvSpPr>
        <p:spPr>
          <a:xfrm>
            <a:off x="3703224" y="1294151"/>
            <a:ext cx="788677" cy="161583"/>
          </a:xfrm>
          <a:prstGeom prst="rect">
            <a:avLst/>
          </a:prstGeom>
          <a:noFill/>
        </p:spPr>
        <p:txBody>
          <a:bodyPr wrap="none" lIns="0" tIns="0" rIns="0" bIns="0" rtlCol="0">
            <a:spAutoFit/>
          </a:bodyPr>
          <a:lstStyle/>
          <a:p>
            <a:pPr algn="ctr"/>
            <a:r>
              <a:rPr lang="en-US" sz="1050" i="1" dirty="0" smtClean="0">
                <a:solidFill>
                  <a:schemeClr val="bg2"/>
                </a:solidFill>
              </a:rPr>
              <a:t>Synchronous</a:t>
            </a:r>
          </a:p>
        </p:txBody>
      </p:sp>
      <p:sp>
        <p:nvSpPr>
          <p:cNvPr id="64" name="TextBox 63"/>
          <p:cNvSpPr txBox="1"/>
          <p:nvPr/>
        </p:nvSpPr>
        <p:spPr>
          <a:xfrm>
            <a:off x="8071139" y="1288190"/>
            <a:ext cx="788677" cy="161583"/>
          </a:xfrm>
          <a:prstGeom prst="rect">
            <a:avLst/>
          </a:prstGeom>
          <a:noFill/>
        </p:spPr>
        <p:txBody>
          <a:bodyPr wrap="none" lIns="0" tIns="0" rIns="0" bIns="0" rtlCol="0">
            <a:spAutoFit/>
          </a:bodyPr>
          <a:lstStyle/>
          <a:p>
            <a:pPr algn="ctr"/>
            <a:r>
              <a:rPr lang="en-US" sz="1050" i="1" dirty="0" smtClean="0">
                <a:solidFill>
                  <a:schemeClr val="bg2"/>
                </a:solidFill>
              </a:rPr>
              <a:t>Synchronous</a:t>
            </a:r>
          </a:p>
        </p:txBody>
      </p:sp>
      <p:sp>
        <p:nvSpPr>
          <p:cNvPr id="65" name="TextBox 64"/>
          <p:cNvSpPr txBox="1"/>
          <p:nvPr/>
        </p:nvSpPr>
        <p:spPr>
          <a:xfrm rot="16200000">
            <a:off x="4849566" y="1757165"/>
            <a:ext cx="623569" cy="323165"/>
          </a:xfrm>
          <a:prstGeom prst="rect">
            <a:avLst/>
          </a:prstGeom>
          <a:noFill/>
        </p:spPr>
        <p:txBody>
          <a:bodyPr wrap="none" lIns="0" tIns="0" rIns="0" bIns="0" rtlCol="0">
            <a:spAutoFit/>
          </a:bodyPr>
          <a:lstStyle/>
          <a:p>
            <a:pPr algn="ctr"/>
            <a:r>
              <a:rPr lang="en-US" sz="1050" i="1" dirty="0" smtClean="0">
                <a:solidFill>
                  <a:schemeClr val="bg2"/>
                </a:solidFill>
              </a:rPr>
              <a:t>Service</a:t>
            </a:r>
          </a:p>
          <a:p>
            <a:pPr algn="ctr"/>
            <a:r>
              <a:rPr lang="en-US" sz="1050" i="1" dirty="0" smtClean="0">
                <a:solidFill>
                  <a:schemeClr val="bg2"/>
                </a:solidFill>
              </a:rPr>
              <a:t>Connector</a:t>
            </a:r>
          </a:p>
        </p:txBody>
      </p:sp>
      <p:sp>
        <p:nvSpPr>
          <p:cNvPr id="66" name="TextBox 65"/>
          <p:cNvSpPr txBox="1"/>
          <p:nvPr/>
        </p:nvSpPr>
        <p:spPr>
          <a:xfrm rot="16200000">
            <a:off x="5631815" y="1757165"/>
            <a:ext cx="623569" cy="323165"/>
          </a:xfrm>
          <a:prstGeom prst="rect">
            <a:avLst/>
          </a:prstGeom>
          <a:noFill/>
        </p:spPr>
        <p:txBody>
          <a:bodyPr wrap="none" lIns="0" tIns="0" rIns="0" bIns="0" rtlCol="0">
            <a:spAutoFit/>
          </a:bodyPr>
          <a:lstStyle/>
          <a:p>
            <a:pPr algn="ctr"/>
            <a:r>
              <a:rPr lang="en-US" sz="1050" i="1" dirty="0" smtClean="0">
                <a:solidFill>
                  <a:schemeClr val="bg2"/>
                </a:solidFill>
              </a:rPr>
              <a:t>Service</a:t>
            </a:r>
          </a:p>
          <a:p>
            <a:pPr algn="ctr"/>
            <a:r>
              <a:rPr lang="en-US" sz="1050" i="1" dirty="0" smtClean="0">
                <a:solidFill>
                  <a:schemeClr val="bg2"/>
                </a:solidFill>
              </a:rPr>
              <a:t>Connector</a:t>
            </a:r>
          </a:p>
        </p:txBody>
      </p:sp>
      <p:pic>
        <p:nvPicPr>
          <p:cNvPr id="37" name="Picture 29" descr="Pivotal_(tm)_CF_2Line.png"/>
          <p:cNvPicPr>
            <a:picLocks noChangeAspect="1"/>
          </p:cNvPicPr>
          <p:nvPr/>
        </p:nvPicPr>
        <p:blipFill>
          <a:blip r:embed="rId2" cstate="print"/>
          <a:srcRect/>
          <a:stretch>
            <a:fillRect/>
          </a:stretch>
        </p:blipFill>
        <p:spPr bwMode="auto">
          <a:xfrm>
            <a:off x="6366569" y="169693"/>
            <a:ext cx="1284287" cy="1001713"/>
          </a:xfrm>
          <a:prstGeom prst="rect">
            <a:avLst/>
          </a:prstGeom>
          <a:noFill/>
          <a:ln w="9525">
            <a:noFill/>
            <a:miter lim="800000"/>
            <a:headEnd/>
            <a:tailEnd/>
          </a:ln>
        </p:spPr>
      </p:pic>
    </p:spTree>
    <p:extLst>
      <p:ext uri="{BB962C8B-B14F-4D97-AF65-F5344CB8AC3E}">
        <p14:creationId xmlns:p14="http://schemas.microsoft.com/office/powerpoint/2010/main" val="241782419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366712" y="325437"/>
            <a:ext cx="8468908"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baseline="0" dirty="0" smtClean="0">
                <a:solidFill>
                  <a:schemeClr val="dk2"/>
                </a:solidFill>
                <a:latin typeface="Arial"/>
                <a:ea typeface="Arial"/>
                <a:cs typeface="Arial"/>
                <a:sym typeface="Arial"/>
              </a:rPr>
              <a:t>Pivotal </a:t>
            </a:r>
            <a:r>
              <a:rPr lang="ko-KR" altLang="en-US" sz="2800" dirty="0" smtClean="0">
                <a:solidFill>
                  <a:schemeClr val="dk2"/>
                </a:solidFill>
              </a:rPr>
              <a:t>이 기여하고 있는 대표적인 오픈소스 프로젝트</a:t>
            </a:r>
            <a:endParaRPr lang="en-US" sz="2800" b="0" i="0" u="none" strike="noStrike" cap="none" baseline="0" dirty="0">
              <a:solidFill>
                <a:schemeClr val="dk2"/>
              </a:solidFill>
              <a:latin typeface="Arial"/>
              <a:ea typeface="Arial"/>
              <a:cs typeface="Arial"/>
              <a:sym typeface="Arial"/>
            </a:endParaRPr>
          </a:p>
        </p:txBody>
      </p:sp>
      <p:pic>
        <p:nvPicPr>
          <p:cNvPr id="3" name="Picture 2" descr="oss-logo-spr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712" y="1008958"/>
            <a:ext cx="2439755" cy="665938"/>
          </a:xfrm>
          <a:prstGeom prst="rect">
            <a:avLst/>
          </a:prstGeom>
        </p:spPr>
      </p:pic>
      <p:pic>
        <p:nvPicPr>
          <p:cNvPr id="4" name="Picture 3" descr="oss-logo-hadoo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911" y="1982359"/>
            <a:ext cx="2876705" cy="701971"/>
          </a:xfrm>
          <a:prstGeom prst="rect">
            <a:avLst/>
          </a:prstGeom>
        </p:spPr>
      </p:pic>
      <p:pic>
        <p:nvPicPr>
          <p:cNvPr id="5" name="Picture 4" descr="oss-logo-madli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5910" y="3060220"/>
            <a:ext cx="1237473" cy="726343"/>
          </a:xfrm>
          <a:prstGeom prst="rect">
            <a:avLst/>
          </a:prstGeom>
        </p:spPr>
      </p:pic>
      <p:pic>
        <p:nvPicPr>
          <p:cNvPr id="6" name="Picture 5" descr="oss-logo-rabbitmq.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50556" y="3144076"/>
            <a:ext cx="2606027" cy="451851"/>
          </a:xfrm>
          <a:prstGeom prst="rect">
            <a:avLst/>
          </a:prstGeom>
        </p:spPr>
      </p:pic>
      <p:pic>
        <p:nvPicPr>
          <p:cNvPr id="7" name="Picture 6" descr="oss-logo-redi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200" y="2115930"/>
            <a:ext cx="2222500" cy="716600"/>
          </a:xfrm>
          <a:prstGeom prst="rect">
            <a:avLst/>
          </a:prstGeom>
        </p:spPr>
      </p:pic>
      <p:pic>
        <p:nvPicPr>
          <p:cNvPr id="8" name="Picture 7" descr="oss-logo-eclips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53218" y="1122446"/>
            <a:ext cx="1975549" cy="993484"/>
          </a:xfrm>
          <a:prstGeom prst="rect">
            <a:avLst/>
          </a:prstGeom>
        </p:spPr>
      </p:pic>
      <p:pic>
        <p:nvPicPr>
          <p:cNvPr id="9" name="Picture 8" descr="oss-logo-tomcat.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94368" y="3306017"/>
            <a:ext cx="3054332" cy="787867"/>
          </a:xfrm>
          <a:prstGeom prst="rect">
            <a:avLst/>
          </a:prstGeom>
        </p:spPr>
      </p:pic>
      <p:pic>
        <p:nvPicPr>
          <p:cNvPr id="10" name="Picture 9" descr="logo-apache-geode.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26200" y="1122446"/>
            <a:ext cx="2222500" cy="736600"/>
          </a:xfrm>
          <a:prstGeom prst="rect">
            <a:avLst/>
          </a:prstGeom>
        </p:spPr>
      </p:pic>
      <p:sp>
        <p:nvSpPr>
          <p:cNvPr id="11" name="Rectangle 10"/>
          <p:cNvSpPr/>
          <p:nvPr/>
        </p:nvSpPr>
        <p:spPr>
          <a:xfrm>
            <a:off x="366712" y="4382452"/>
            <a:ext cx="1884049" cy="338554"/>
          </a:xfrm>
          <a:prstGeom prst="rect">
            <a:avLst/>
          </a:prstGeom>
        </p:spPr>
        <p:txBody>
          <a:bodyPr wrap="none">
            <a:spAutoFit/>
          </a:bodyPr>
          <a:lstStyle/>
          <a:p>
            <a:r>
              <a:rPr lang="en-US" sz="1600" dirty="0">
                <a:hlinkClick r:id="rId11"/>
              </a:rPr>
              <a:t>http://pivotal.io</a:t>
            </a:r>
            <a:r>
              <a:rPr lang="en-US" sz="1600" dirty="0" smtClean="0">
                <a:hlinkClick r:id="rId11"/>
              </a:rPr>
              <a:t>/oss</a:t>
            </a:r>
            <a:r>
              <a:rPr lang="en-US" sz="1600" dirty="0" smtClean="0"/>
              <a:t> </a:t>
            </a:r>
            <a:endParaRPr lang="en-US" sz="1600" dirty="0"/>
          </a:p>
        </p:txBody>
      </p:sp>
      <p:sp>
        <p:nvSpPr>
          <p:cNvPr id="20" name="Rectangle 19"/>
          <p:cNvSpPr/>
          <p:nvPr/>
        </p:nvSpPr>
        <p:spPr>
          <a:xfrm>
            <a:off x="366712" y="4105071"/>
            <a:ext cx="4823952" cy="338554"/>
          </a:xfrm>
          <a:prstGeom prst="rect">
            <a:avLst/>
          </a:prstGeom>
        </p:spPr>
        <p:txBody>
          <a:bodyPr wrap="none">
            <a:spAutoFit/>
          </a:bodyPr>
          <a:lstStyle/>
          <a:p>
            <a:r>
              <a:rPr lang="ko-KR" altLang="en-US" sz="1600" dirty="0" smtClean="0"/>
              <a:t>더 많은 리스트는 아래의 링크에서 확인 하실 수 있습니다</a:t>
            </a:r>
            <a:r>
              <a:rPr lang="en-US" altLang="ko-KR" sz="1600" dirty="0" smtClean="0"/>
              <a:t>.</a:t>
            </a:r>
            <a:endParaRPr lang="en-US" sz="1600" dirty="0"/>
          </a:p>
        </p:txBody>
      </p:sp>
      <p:pic>
        <p:nvPicPr>
          <p:cNvPr id="2" name="Picture 1"/>
          <p:cNvPicPr>
            <a:picLocks noChangeAspect="1"/>
          </p:cNvPicPr>
          <p:nvPr/>
        </p:nvPicPr>
        <p:blipFill>
          <a:blip r:embed="rId12"/>
          <a:stretch>
            <a:fillRect/>
          </a:stretch>
        </p:blipFill>
        <p:spPr>
          <a:xfrm>
            <a:off x="5107987" y="2258489"/>
            <a:ext cx="1001604" cy="1001604"/>
          </a:xfrm>
          <a:prstGeom prst="rect">
            <a:avLst/>
          </a:prstGeom>
        </p:spPr>
      </p:pic>
    </p:spTree>
    <p:extLst>
      <p:ext uri="{BB962C8B-B14F-4D97-AF65-F5344CB8AC3E}">
        <p14:creationId xmlns:p14="http://schemas.microsoft.com/office/powerpoint/2010/main" val="120201524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Pivotal Open Source Support </a:t>
            </a:r>
            <a:endParaRPr lang="en-US" dirty="0"/>
          </a:p>
        </p:txBody>
      </p:sp>
      <p:sp>
        <p:nvSpPr>
          <p:cNvPr id="3" name="Rectangle 2"/>
          <p:cNvSpPr/>
          <p:nvPr/>
        </p:nvSpPr>
        <p:spPr>
          <a:xfrm>
            <a:off x="358945" y="4352908"/>
            <a:ext cx="6345630" cy="338554"/>
          </a:xfrm>
          <a:prstGeom prst="rect">
            <a:avLst/>
          </a:prstGeom>
        </p:spPr>
        <p:txBody>
          <a:bodyPr wrap="square">
            <a:spAutoFit/>
          </a:bodyPr>
          <a:lstStyle/>
          <a:p>
            <a:r>
              <a:rPr lang="en-US" sz="1600" dirty="0" smtClean="0"/>
              <a:t>For more details : http</a:t>
            </a:r>
            <a:r>
              <a:rPr lang="en-US" sz="1600" dirty="0"/>
              <a:t>://</a:t>
            </a:r>
            <a:r>
              <a:rPr lang="en-US" sz="1600" dirty="0" err="1"/>
              <a:t>pivotal.io</a:t>
            </a:r>
            <a:r>
              <a:rPr lang="en-US" sz="1600" dirty="0"/>
              <a:t>/support/</a:t>
            </a:r>
            <a:r>
              <a:rPr lang="en-US" sz="1600" dirty="0" err="1"/>
              <a:t>oss</a:t>
            </a:r>
            <a:endParaRPr lang="en-US" sz="1600" dirty="0"/>
          </a:p>
        </p:txBody>
      </p:sp>
      <p:graphicFrame>
        <p:nvGraphicFramePr>
          <p:cNvPr id="4" name="Table 3"/>
          <p:cNvGraphicFramePr>
            <a:graphicFrameLocks noGrp="1"/>
          </p:cNvGraphicFramePr>
          <p:nvPr>
            <p:extLst>
              <p:ext uri="{D42A27DB-BD31-4B8C-83A1-F6EECF244321}">
                <p14:modId xmlns:p14="http://schemas.microsoft.com/office/powerpoint/2010/main" val="347119453"/>
              </p:ext>
            </p:extLst>
          </p:nvPr>
        </p:nvGraphicFramePr>
        <p:xfrm>
          <a:off x="412676" y="954894"/>
          <a:ext cx="8270307" cy="3115826"/>
        </p:xfrm>
        <a:graphic>
          <a:graphicData uri="http://schemas.openxmlformats.org/drawingml/2006/table">
            <a:tbl>
              <a:tblPr firstRow="1" bandRow="1">
                <a:tableStyleId>{6E25E649-3F16-4E02-A733-19D2CDBF48F0}</a:tableStyleId>
              </a:tblPr>
              <a:tblGrid>
                <a:gridCol w="2756769"/>
                <a:gridCol w="2756769"/>
                <a:gridCol w="2756769"/>
              </a:tblGrid>
              <a:tr h="597793">
                <a:tc>
                  <a:txBody>
                    <a:bodyPr/>
                    <a:lstStyle/>
                    <a:p>
                      <a:pPr algn="ctr"/>
                      <a:r>
                        <a:rPr lang="en-US" sz="1600" dirty="0" smtClean="0"/>
                        <a:t>Type</a:t>
                      </a:r>
                      <a:endParaRPr lang="en-US" sz="1600" dirty="0"/>
                    </a:p>
                  </a:txBody>
                  <a:tcPr/>
                </a:tc>
                <a:tc>
                  <a:txBody>
                    <a:bodyPr/>
                    <a:lstStyle/>
                    <a:p>
                      <a:pPr algn="ctr"/>
                      <a:r>
                        <a:rPr lang="en-US" sz="1600" dirty="0" smtClean="0"/>
                        <a:t>Premium Support</a:t>
                      </a:r>
                      <a:endParaRPr lang="en-US" sz="1600" dirty="0"/>
                    </a:p>
                  </a:txBody>
                  <a:tcPr/>
                </a:tc>
                <a:tc>
                  <a:txBody>
                    <a:bodyPr/>
                    <a:lstStyle/>
                    <a:p>
                      <a:pPr algn="ctr"/>
                      <a:r>
                        <a:rPr lang="en-US" sz="1600" dirty="0" smtClean="0"/>
                        <a:t>Developer Support</a:t>
                      </a:r>
                      <a:endParaRPr lang="en-US" sz="1600" dirty="0"/>
                    </a:p>
                  </a:txBody>
                  <a:tcPr/>
                </a:tc>
              </a:tr>
              <a:tr h="597793">
                <a:tc>
                  <a:txBody>
                    <a:bodyPr/>
                    <a:lstStyle/>
                    <a:p>
                      <a:pPr algn="ctr"/>
                      <a:r>
                        <a:rPr lang="en-US" sz="1200" dirty="0" smtClean="0"/>
                        <a:t>Description</a:t>
                      </a:r>
                      <a:endParaRPr lang="en-US" sz="1200" dirty="0"/>
                    </a:p>
                  </a:txBody>
                  <a:tcPr/>
                </a:tc>
                <a:tc>
                  <a:txBody>
                    <a:bodyPr/>
                    <a:lstStyle/>
                    <a:p>
                      <a:pPr algn="ctr"/>
                      <a:r>
                        <a:rPr lang="en-US" sz="1200" dirty="0" smtClean="0"/>
                        <a:t>Global,</a:t>
                      </a:r>
                      <a:r>
                        <a:rPr lang="en-US" sz="1200" baseline="0" dirty="0" smtClean="0"/>
                        <a:t> 24x7 support for Severity 1 issues</a:t>
                      </a:r>
                      <a:endParaRPr lang="en-US" sz="1200" dirty="0"/>
                    </a:p>
                  </a:txBody>
                  <a:tcPr/>
                </a:tc>
                <a:tc>
                  <a:txBody>
                    <a:bodyPr/>
                    <a:lstStyle/>
                    <a:p>
                      <a:pPr algn="ctr"/>
                      <a:r>
                        <a:rPr lang="en-US" sz="1200" kern="1200" dirty="0" smtClean="0">
                          <a:solidFill>
                            <a:schemeClr val="dk1"/>
                          </a:solidFill>
                          <a:latin typeface="+mn-lt"/>
                          <a:ea typeface="+mn-ea"/>
                          <a:cs typeface="+mn-cs"/>
                        </a:rPr>
                        <a:t>Pivotal Developer Support provides you with assistance during the development phase of applications. </a:t>
                      </a:r>
                      <a:endParaRPr lang="en-US" sz="1200" dirty="0"/>
                    </a:p>
                  </a:txBody>
                  <a:tcPr/>
                </a:tc>
              </a:tr>
              <a:tr h="597793">
                <a:tc>
                  <a:txBody>
                    <a:bodyPr/>
                    <a:lstStyle/>
                    <a:p>
                      <a:pPr algn="ctr"/>
                      <a:r>
                        <a:rPr lang="en-US" sz="1200" dirty="0" smtClean="0"/>
                        <a:t>Hours available</a:t>
                      </a:r>
                      <a:endParaRPr lang="en-US" sz="1200" dirty="0"/>
                    </a:p>
                  </a:txBody>
                  <a:tcPr/>
                </a:tc>
                <a:tc>
                  <a:txBody>
                    <a:bodyPr/>
                    <a:lstStyle/>
                    <a:p>
                      <a:pPr algn="ctr"/>
                      <a:r>
                        <a:rPr lang="en-US" sz="1200" dirty="0" smtClean="0"/>
                        <a:t>24 Hours / Day</a:t>
                      </a:r>
                    </a:p>
                    <a:p>
                      <a:pPr algn="ctr"/>
                      <a:r>
                        <a:rPr lang="en-US" sz="1200" dirty="0" smtClean="0"/>
                        <a:t>7 Days / Week</a:t>
                      </a:r>
                      <a:r>
                        <a:rPr lang="en-US" sz="1200" baseline="0" dirty="0" smtClean="0"/>
                        <a:t> </a:t>
                      </a:r>
                    </a:p>
                    <a:p>
                      <a:pPr algn="ctr"/>
                      <a:r>
                        <a:rPr lang="en-US" sz="1200" baseline="0" dirty="0" smtClean="0"/>
                        <a:t>365 Days / Year</a:t>
                      </a:r>
                      <a:endParaRPr lang="en-US" sz="1200" dirty="0"/>
                    </a:p>
                  </a:txBody>
                  <a:tcPr/>
                </a:tc>
                <a:tc>
                  <a:txBody>
                    <a:bodyPr/>
                    <a:lstStyle/>
                    <a:p>
                      <a:pPr algn="ctr"/>
                      <a:r>
                        <a:rPr lang="en-US" sz="1200" dirty="0" smtClean="0"/>
                        <a:t>12 Business hours</a:t>
                      </a:r>
                      <a:r>
                        <a:rPr lang="en-US" sz="1200" baseline="0" dirty="0" smtClean="0"/>
                        <a:t> / day </a:t>
                      </a:r>
                    </a:p>
                    <a:p>
                      <a:pPr algn="ctr"/>
                      <a:r>
                        <a:rPr lang="en-US" sz="1200" baseline="0" dirty="0" smtClean="0"/>
                        <a:t>Local time – Mon to Fri </a:t>
                      </a:r>
                      <a:endParaRPr lang="en-US" sz="1200" dirty="0"/>
                    </a:p>
                  </a:txBody>
                  <a:tcPr/>
                </a:tc>
              </a:tr>
              <a:tr h="597793">
                <a:tc>
                  <a:txBody>
                    <a:bodyPr/>
                    <a:lstStyle/>
                    <a:p>
                      <a:pPr algn="ctr"/>
                      <a:r>
                        <a:rPr lang="en-US" sz="1200" dirty="0" smtClean="0"/>
                        <a:t>Length</a:t>
                      </a:r>
                      <a:r>
                        <a:rPr lang="en-US" sz="1200" baseline="0" dirty="0" smtClean="0"/>
                        <a:t> of Service</a:t>
                      </a:r>
                      <a:endParaRPr lang="en-US" sz="1200" dirty="0"/>
                    </a:p>
                  </a:txBody>
                  <a:tcPr/>
                </a:tc>
                <a:tc>
                  <a:txBody>
                    <a:bodyPr/>
                    <a:lstStyle/>
                    <a:p>
                      <a:pPr algn="ctr"/>
                      <a:r>
                        <a:rPr lang="en-US" sz="1200" dirty="0" smtClean="0"/>
                        <a:t>One or Three</a:t>
                      </a:r>
                      <a:r>
                        <a:rPr lang="en-US" sz="1200" baseline="0" dirty="0" smtClean="0"/>
                        <a:t> years </a:t>
                      </a:r>
                      <a:endParaRPr lang="en-US" sz="1200" dirty="0"/>
                    </a:p>
                  </a:txBody>
                  <a:tcPr/>
                </a:tc>
                <a:tc>
                  <a:txBody>
                    <a:bodyPr/>
                    <a:lstStyle/>
                    <a:p>
                      <a:pPr algn="ctr"/>
                      <a:r>
                        <a:rPr lang="en-US" sz="1200" dirty="0" smtClean="0"/>
                        <a:t>One or Three years </a:t>
                      </a:r>
                      <a:endParaRPr lang="en-US" sz="1200" dirty="0"/>
                    </a:p>
                  </a:txBody>
                  <a:tcPr/>
                </a:tc>
              </a:tr>
              <a:tr h="597793">
                <a:tc>
                  <a:txBody>
                    <a:bodyPr/>
                    <a:lstStyle/>
                    <a:p>
                      <a:pPr algn="ctr"/>
                      <a:r>
                        <a:rPr lang="en-US" sz="1200" dirty="0" smtClean="0"/>
                        <a:t>SLA terms: Target response times</a:t>
                      </a:r>
                      <a:endParaRPr lang="en-US" sz="1200" dirty="0"/>
                    </a:p>
                  </a:txBody>
                  <a:tcPr/>
                </a:tc>
                <a:tc>
                  <a:txBody>
                    <a:bodyPr/>
                    <a:lstStyle/>
                    <a:p>
                      <a:pPr algn="ctr"/>
                      <a:r>
                        <a:rPr lang="en-US" sz="1200" dirty="0" smtClean="0"/>
                        <a:t>Critical (Severity 1) – 30 </a:t>
                      </a:r>
                      <a:r>
                        <a:rPr lang="en-US" sz="1200" dirty="0" err="1" smtClean="0"/>
                        <a:t>mins</a:t>
                      </a:r>
                      <a:r>
                        <a:rPr lang="en-US" sz="1200" dirty="0" smtClean="0"/>
                        <a:t> </a:t>
                      </a:r>
                    </a:p>
                    <a:p>
                      <a:pPr algn="ctr"/>
                      <a:r>
                        <a:rPr lang="en-US" sz="1200" dirty="0" smtClean="0"/>
                        <a:t>Major (Severity 2) – 2 Business</a:t>
                      </a:r>
                      <a:r>
                        <a:rPr lang="en-US" sz="1200" baseline="0" dirty="0" smtClean="0"/>
                        <a:t> hours</a:t>
                      </a:r>
                    </a:p>
                    <a:p>
                      <a:pPr algn="ctr"/>
                      <a:r>
                        <a:rPr lang="en-US" sz="1200" baseline="0" dirty="0" smtClean="0"/>
                        <a:t>Minor – 8 Business hours </a:t>
                      </a:r>
                      <a:endParaRPr lang="en-US" sz="1200" dirty="0"/>
                    </a:p>
                  </a:txBody>
                  <a:tcPr/>
                </a:tc>
                <a:tc>
                  <a:txBody>
                    <a:bodyPr/>
                    <a:lstStyle/>
                    <a:p>
                      <a:pPr algn="ctr"/>
                      <a:r>
                        <a:rPr lang="en-US" sz="1200" dirty="0" smtClean="0"/>
                        <a:t>All Severities </a:t>
                      </a:r>
                    </a:p>
                    <a:p>
                      <a:pPr algn="ctr"/>
                      <a:r>
                        <a:rPr lang="en-US" sz="1200" dirty="0" smtClean="0"/>
                        <a:t>Standard:</a:t>
                      </a:r>
                      <a:r>
                        <a:rPr lang="en-US" sz="1200" baseline="0" dirty="0" smtClean="0"/>
                        <a:t> 12 Business Hours</a:t>
                      </a:r>
                      <a:endParaRPr lang="en-US" sz="1200" dirty="0"/>
                    </a:p>
                  </a:txBody>
                  <a:tcPr/>
                </a:tc>
              </a:tr>
            </a:tbl>
          </a:graphicData>
        </a:graphic>
      </p:graphicFrame>
    </p:spTree>
    <p:extLst>
      <p:ext uri="{BB962C8B-B14F-4D97-AF65-F5344CB8AC3E}">
        <p14:creationId xmlns:p14="http://schemas.microsoft.com/office/powerpoint/2010/main" val="2353876329"/>
      </p:ext>
    </p:extLst>
  </p:cSld>
  <p:clrMapOvr>
    <a:masterClrMapping/>
  </p:clrMapOvr>
  <p:transition xmlns:p14="http://schemas.microsoft.com/office/powerpoint/2010/mai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p:nvPr/>
        </p:nvSpPr>
        <p:spPr>
          <a:xfrm>
            <a:off x="366712" y="325437"/>
            <a:ext cx="8468908"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baseline="0" dirty="0" smtClean="0">
                <a:solidFill>
                  <a:schemeClr val="dk2"/>
                </a:solidFill>
                <a:latin typeface="Arial"/>
                <a:ea typeface="Arial"/>
                <a:cs typeface="Arial"/>
                <a:sym typeface="Arial"/>
              </a:rPr>
              <a:t>Pivotal</a:t>
            </a:r>
            <a:r>
              <a:rPr lang="en-US" sz="2800" b="0" i="0" u="none" strike="noStrike" cap="none" dirty="0" smtClean="0">
                <a:solidFill>
                  <a:schemeClr val="dk2"/>
                </a:solidFill>
                <a:latin typeface="Arial"/>
                <a:ea typeface="Arial"/>
                <a:cs typeface="Arial"/>
                <a:sym typeface="Arial"/>
              </a:rPr>
              <a:t> Cloud Foundry</a:t>
            </a:r>
            <a:r>
              <a:rPr lang="ko-KR" altLang="en-US" sz="2800" b="0" i="0" u="none" strike="noStrike" cap="none" dirty="0" smtClean="0">
                <a:solidFill>
                  <a:schemeClr val="dk2"/>
                </a:solidFill>
                <a:latin typeface="Arial"/>
                <a:ea typeface="Arial"/>
                <a:cs typeface="Arial"/>
                <a:sym typeface="Arial"/>
              </a:rPr>
              <a:t> 와 연동하고 있는 서비스</a:t>
            </a:r>
            <a:endParaRPr lang="en-US" sz="2800" b="0" i="0" u="none" strike="noStrike" cap="none" baseline="0" dirty="0">
              <a:solidFill>
                <a:schemeClr val="dk2"/>
              </a:solidFill>
              <a:latin typeface="Arial"/>
              <a:ea typeface="Arial"/>
              <a:cs typeface="Arial"/>
              <a:sym typeface="Arial"/>
            </a:endParaRPr>
          </a:p>
        </p:txBody>
      </p:sp>
      <p:pic>
        <p:nvPicPr>
          <p:cNvPr id="13" name="Picture 12"/>
          <p:cNvPicPr>
            <a:picLocks noChangeAspect="1"/>
          </p:cNvPicPr>
          <p:nvPr/>
        </p:nvPicPr>
        <p:blipFill>
          <a:blip r:embed="rId3"/>
          <a:stretch>
            <a:fillRect/>
          </a:stretch>
        </p:blipFill>
        <p:spPr>
          <a:xfrm>
            <a:off x="1046275" y="942060"/>
            <a:ext cx="614047" cy="614047"/>
          </a:xfrm>
          <a:prstGeom prst="rect">
            <a:avLst/>
          </a:prstGeom>
        </p:spPr>
      </p:pic>
      <p:sp>
        <p:nvSpPr>
          <p:cNvPr id="14" name="TextBox 13"/>
          <p:cNvSpPr txBox="1"/>
          <p:nvPr/>
        </p:nvSpPr>
        <p:spPr>
          <a:xfrm>
            <a:off x="941532" y="1591702"/>
            <a:ext cx="814126" cy="246221"/>
          </a:xfrm>
          <a:prstGeom prst="rect">
            <a:avLst/>
          </a:prstGeom>
          <a:noFill/>
        </p:spPr>
        <p:txBody>
          <a:bodyPr wrap="square" rtlCol="0">
            <a:spAutoFit/>
          </a:bodyPr>
          <a:lstStyle/>
          <a:p>
            <a:pPr algn="ctr"/>
            <a:r>
              <a:rPr lang="en-US" sz="1000" b="1" dirty="0" smtClean="0"/>
              <a:t>MySQL</a:t>
            </a:r>
            <a:endParaRPr lang="en-US" sz="1000" b="1" dirty="0"/>
          </a:p>
        </p:txBody>
      </p:sp>
      <p:pic>
        <p:nvPicPr>
          <p:cNvPr id="15" name="Picture 14"/>
          <p:cNvPicPr>
            <a:picLocks noChangeAspect="1"/>
          </p:cNvPicPr>
          <p:nvPr/>
        </p:nvPicPr>
        <p:blipFill>
          <a:blip r:embed="rId4"/>
          <a:stretch>
            <a:fillRect/>
          </a:stretch>
        </p:blipFill>
        <p:spPr>
          <a:xfrm>
            <a:off x="2359732" y="942060"/>
            <a:ext cx="614047" cy="614047"/>
          </a:xfrm>
          <a:prstGeom prst="rect">
            <a:avLst/>
          </a:prstGeom>
        </p:spPr>
      </p:pic>
      <p:sp>
        <p:nvSpPr>
          <p:cNvPr id="17" name="TextBox 16"/>
          <p:cNvSpPr txBox="1"/>
          <p:nvPr/>
        </p:nvSpPr>
        <p:spPr>
          <a:xfrm>
            <a:off x="2170508" y="1592145"/>
            <a:ext cx="985877" cy="246221"/>
          </a:xfrm>
          <a:prstGeom prst="rect">
            <a:avLst/>
          </a:prstGeom>
          <a:noFill/>
        </p:spPr>
        <p:txBody>
          <a:bodyPr wrap="square" rtlCol="0">
            <a:spAutoFit/>
          </a:bodyPr>
          <a:lstStyle/>
          <a:p>
            <a:pPr algn="ctr"/>
            <a:r>
              <a:rPr lang="en-US" sz="1000" b="1" dirty="0" err="1" smtClean="0"/>
              <a:t>Gemfire</a:t>
            </a:r>
            <a:endParaRPr lang="en-US" sz="1000" b="1" dirty="0"/>
          </a:p>
        </p:txBody>
      </p:sp>
      <p:pic>
        <p:nvPicPr>
          <p:cNvPr id="16" name="Picture 15"/>
          <p:cNvPicPr>
            <a:picLocks noChangeAspect="1"/>
          </p:cNvPicPr>
          <p:nvPr/>
        </p:nvPicPr>
        <p:blipFill>
          <a:blip r:embed="rId5"/>
          <a:stretch>
            <a:fillRect/>
          </a:stretch>
        </p:blipFill>
        <p:spPr>
          <a:xfrm>
            <a:off x="3694901" y="942060"/>
            <a:ext cx="614047" cy="614047"/>
          </a:xfrm>
          <a:prstGeom prst="rect">
            <a:avLst/>
          </a:prstGeom>
        </p:spPr>
      </p:pic>
      <p:sp>
        <p:nvSpPr>
          <p:cNvPr id="19" name="TextBox 18"/>
          <p:cNvSpPr txBox="1"/>
          <p:nvPr/>
        </p:nvSpPr>
        <p:spPr>
          <a:xfrm>
            <a:off x="3506106" y="1592145"/>
            <a:ext cx="985877" cy="400110"/>
          </a:xfrm>
          <a:prstGeom prst="rect">
            <a:avLst/>
          </a:prstGeom>
          <a:noFill/>
        </p:spPr>
        <p:txBody>
          <a:bodyPr wrap="square" rtlCol="0">
            <a:spAutoFit/>
          </a:bodyPr>
          <a:lstStyle/>
          <a:p>
            <a:pPr algn="ctr"/>
            <a:r>
              <a:rPr lang="en-US" sz="1000" b="1" dirty="0" smtClean="0"/>
              <a:t>Pivotal</a:t>
            </a:r>
          </a:p>
          <a:p>
            <a:pPr algn="ctr"/>
            <a:r>
              <a:rPr lang="en-US" sz="1000" b="1" dirty="0" err="1" smtClean="0"/>
              <a:t>Hadoop</a:t>
            </a:r>
            <a:endParaRPr lang="en-US" sz="1000" b="1" dirty="0"/>
          </a:p>
        </p:txBody>
      </p:sp>
      <p:pic>
        <p:nvPicPr>
          <p:cNvPr id="18" name="Picture 17"/>
          <p:cNvPicPr>
            <a:picLocks noChangeAspect="1"/>
          </p:cNvPicPr>
          <p:nvPr/>
        </p:nvPicPr>
        <p:blipFill>
          <a:blip r:embed="rId6"/>
          <a:stretch>
            <a:fillRect/>
          </a:stretch>
        </p:blipFill>
        <p:spPr>
          <a:xfrm>
            <a:off x="4894623" y="942060"/>
            <a:ext cx="614047" cy="614047"/>
          </a:xfrm>
          <a:prstGeom prst="rect">
            <a:avLst/>
          </a:prstGeom>
        </p:spPr>
      </p:pic>
      <p:sp>
        <p:nvSpPr>
          <p:cNvPr id="21" name="TextBox 20"/>
          <p:cNvSpPr txBox="1"/>
          <p:nvPr/>
        </p:nvSpPr>
        <p:spPr>
          <a:xfrm>
            <a:off x="4722298" y="1590949"/>
            <a:ext cx="985877" cy="400110"/>
          </a:xfrm>
          <a:prstGeom prst="rect">
            <a:avLst/>
          </a:prstGeom>
          <a:noFill/>
        </p:spPr>
        <p:txBody>
          <a:bodyPr wrap="square" rtlCol="0">
            <a:spAutoFit/>
          </a:bodyPr>
          <a:lstStyle/>
          <a:p>
            <a:pPr algn="ctr"/>
            <a:r>
              <a:rPr lang="en-US" sz="1000" b="1" dirty="0" smtClean="0"/>
              <a:t>Pivotal</a:t>
            </a:r>
          </a:p>
          <a:p>
            <a:pPr algn="ctr"/>
            <a:r>
              <a:rPr lang="en-US" sz="1000" b="1" dirty="0" smtClean="0"/>
              <a:t>Tracker</a:t>
            </a:r>
            <a:endParaRPr lang="en-US" sz="1000" b="1" dirty="0"/>
          </a:p>
        </p:txBody>
      </p:sp>
      <p:pic>
        <p:nvPicPr>
          <p:cNvPr id="20" name="Picture 19"/>
          <p:cNvPicPr>
            <a:picLocks noChangeAspect="1"/>
          </p:cNvPicPr>
          <p:nvPr/>
        </p:nvPicPr>
        <p:blipFill>
          <a:blip r:embed="rId7"/>
          <a:stretch>
            <a:fillRect/>
          </a:stretch>
        </p:blipFill>
        <p:spPr>
          <a:xfrm>
            <a:off x="6072150" y="942060"/>
            <a:ext cx="614047" cy="614047"/>
          </a:xfrm>
          <a:prstGeom prst="rect">
            <a:avLst/>
          </a:prstGeom>
        </p:spPr>
      </p:pic>
      <p:sp>
        <p:nvSpPr>
          <p:cNvPr id="23" name="TextBox 22"/>
          <p:cNvSpPr txBox="1"/>
          <p:nvPr/>
        </p:nvSpPr>
        <p:spPr>
          <a:xfrm>
            <a:off x="5773305" y="1569994"/>
            <a:ext cx="1260254" cy="400110"/>
          </a:xfrm>
          <a:prstGeom prst="rect">
            <a:avLst/>
          </a:prstGeom>
          <a:noFill/>
        </p:spPr>
        <p:txBody>
          <a:bodyPr wrap="square" rtlCol="0">
            <a:spAutoFit/>
          </a:bodyPr>
          <a:lstStyle/>
          <a:p>
            <a:pPr algn="ctr"/>
            <a:r>
              <a:rPr lang="en-US" sz="1000" b="1" dirty="0" smtClean="0"/>
              <a:t>Push</a:t>
            </a:r>
          </a:p>
          <a:p>
            <a:pPr algn="ctr"/>
            <a:r>
              <a:rPr lang="en-US" sz="1000" b="1" dirty="0" smtClean="0"/>
              <a:t>Notification</a:t>
            </a:r>
            <a:endParaRPr lang="en-US" sz="1000" b="1" dirty="0"/>
          </a:p>
        </p:txBody>
      </p:sp>
      <p:pic>
        <p:nvPicPr>
          <p:cNvPr id="22" name="Picture 21"/>
          <p:cNvPicPr>
            <a:picLocks noChangeAspect="1"/>
          </p:cNvPicPr>
          <p:nvPr/>
        </p:nvPicPr>
        <p:blipFill>
          <a:blip r:embed="rId8"/>
          <a:stretch>
            <a:fillRect/>
          </a:stretch>
        </p:blipFill>
        <p:spPr>
          <a:xfrm>
            <a:off x="7291048" y="942060"/>
            <a:ext cx="614047" cy="614047"/>
          </a:xfrm>
          <a:prstGeom prst="rect">
            <a:avLst/>
          </a:prstGeom>
        </p:spPr>
      </p:pic>
      <p:sp>
        <p:nvSpPr>
          <p:cNvPr id="25" name="TextBox 24"/>
          <p:cNvSpPr txBox="1"/>
          <p:nvPr/>
        </p:nvSpPr>
        <p:spPr>
          <a:xfrm>
            <a:off x="6968429" y="1616604"/>
            <a:ext cx="1260254" cy="246221"/>
          </a:xfrm>
          <a:prstGeom prst="rect">
            <a:avLst/>
          </a:prstGeom>
          <a:noFill/>
        </p:spPr>
        <p:txBody>
          <a:bodyPr wrap="square" rtlCol="0">
            <a:spAutoFit/>
          </a:bodyPr>
          <a:lstStyle/>
          <a:p>
            <a:pPr algn="ctr"/>
            <a:r>
              <a:rPr lang="en-US" sz="1000" b="1" dirty="0" err="1" smtClean="0"/>
              <a:t>RabbitMQ</a:t>
            </a:r>
            <a:endParaRPr lang="en-US" sz="1000" b="1" dirty="0"/>
          </a:p>
        </p:txBody>
      </p:sp>
      <p:pic>
        <p:nvPicPr>
          <p:cNvPr id="24" name="Picture 23"/>
          <p:cNvPicPr>
            <a:picLocks noChangeAspect="1"/>
          </p:cNvPicPr>
          <p:nvPr/>
        </p:nvPicPr>
        <p:blipFill>
          <a:blip r:embed="rId9"/>
          <a:stretch>
            <a:fillRect/>
          </a:stretch>
        </p:blipFill>
        <p:spPr>
          <a:xfrm>
            <a:off x="1046275" y="2277296"/>
            <a:ext cx="614048" cy="614048"/>
          </a:xfrm>
          <a:prstGeom prst="rect">
            <a:avLst/>
          </a:prstGeom>
        </p:spPr>
      </p:pic>
      <p:sp>
        <p:nvSpPr>
          <p:cNvPr id="27" name="TextBox 26"/>
          <p:cNvSpPr txBox="1"/>
          <p:nvPr/>
        </p:nvSpPr>
        <p:spPr>
          <a:xfrm>
            <a:off x="941532" y="2913496"/>
            <a:ext cx="814126" cy="246221"/>
          </a:xfrm>
          <a:prstGeom prst="rect">
            <a:avLst/>
          </a:prstGeom>
          <a:noFill/>
        </p:spPr>
        <p:txBody>
          <a:bodyPr wrap="square" rtlCol="0">
            <a:spAutoFit/>
          </a:bodyPr>
          <a:lstStyle/>
          <a:p>
            <a:pPr algn="ctr"/>
            <a:r>
              <a:rPr lang="en-US" sz="1000" b="1" dirty="0" err="1" smtClean="0"/>
              <a:t>RiakCS</a:t>
            </a:r>
            <a:endParaRPr lang="en-US" sz="1000" b="1" dirty="0"/>
          </a:p>
        </p:txBody>
      </p:sp>
      <p:pic>
        <p:nvPicPr>
          <p:cNvPr id="26" name="Picture 25"/>
          <p:cNvPicPr>
            <a:picLocks noChangeAspect="1"/>
          </p:cNvPicPr>
          <p:nvPr/>
        </p:nvPicPr>
        <p:blipFill>
          <a:blip r:embed="rId10"/>
          <a:stretch>
            <a:fillRect/>
          </a:stretch>
        </p:blipFill>
        <p:spPr>
          <a:xfrm>
            <a:off x="2337579" y="2277296"/>
            <a:ext cx="636200" cy="636200"/>
          </a:xfrm>
          <a:prstGeom prst="rect">
            <a:avLst/>
          </a:prstGeom>
        </p:spPr>
      </p:pic>
      <p:sp>
        <p:nvSpPr>
          <p:cNvPr id="29" name="TextBox 28"/>
          <p:cNvSpPr txBox="1"/>
          <p:nvPr/>
        </p:nvSpPr>
        <p:spPr>
          <a:xfrm>
            <a:off x="2245997" y="2913496"/>
            <a:ext cx="814126" cy="246221"/>
          </a:xfrm>
          <a:prstGeom prst="rect">
            <a:avLst/>
          </a:prstGeom>
          <a:noFill/>
        </p:spPr>
        <p:txBody>
          <a:bodyPr wrap="square" rtlCol="0">
            <a:spAutoFit/>
          </a:bodyPr>
          <a:lstStyle/>
          <a:p>
            <a:pPr algn="ctr"/>
            <a:r>
              <a:rPr lang="en-US" sz="1000" b="1" dirty="0" err="1" smtClean="0"/>
              <a:t>Redis</a:t>
            </a:r>
            <a:endParaRPr lang="en-US" sz="1000" b="1" dirty="0"/>
          </a:p>
        </p:txBody>
      </p:sp>
      <p:pic>
        <p:nvPicPr>
          <p:cNvPr id="28" name="Picture 27"/>
          <p:cNvPicPr>
            <a:picLocks noChangeAspect="1"/>
          </p:cNvPicPr>
          <p:nvPr/>
        </p:nvPicPr>
        <p:blipFill>
          <a:blip r:embed="rId11"/>
          <a:stretch>
            <a:fillRect/>
          </a:stretch>
        </p:blipFill>
        <p:spPr>
          <a:xfrm>
            <a:off x="3694901" y="2277296"/>
            <a:ext cx="614048" cy="614048"/>
          </a:xfrm>
          <a:prstGeom prst="rect">
            <a:avLst/>
          </a:prstGeom>
        </p:spPr>
      </p:pic>
      <p:sp>
        <p:nvSpPr>
          <p:cNvPr id="31" name="TextBox 30"/>
          <p:cNvSpPr txBox="1"/>
          <p:nvPr/>
        </p:nvSpPr>
        <p:spPr>
          <a:xfrm>
            <a:off x="3581594" y="2902198"/>
            <a:ext cx="814126" cy="400110"/>
          </a:xfrm>
          <a:prstGeom prst="rect">
            <a:avLst/>
          </a:prstGeom>
          <a:noFill/>
        </p:spPr>
        <p:txBody>
          <a:bodyPr wrap="square" rtlCol="0">
            <a:spAutoFit/>
          </a:bodyPr>
          <a:lstStyle/>
          <a:p>
            <a:pPr algn="ctr"/>
            <a:r>
              <a:rPr lang="en-US" sz="1000" b="1" dirty="0" smtClean="0"/>
              <a:t>Spring</a:t>
            </a:r>
          </a:p>
          <a:p>
            <a:pPr algn="ctr"/>
            <a:r>
              <a:rPr lang="en-US" sz="1000" b="1" dirty="0" smtClean="0"/>
              <a:t>Cloud</a:t>
            </a:r>
            <a:endParaRPr lang="en-US" sz="1000" b="1" dirty="0"/>
          </a:p>
        </p:txBody>
      </p:sp>
      <p:pic>
        <p:nvPicPr>
          <p:cNvPr id="30" name="Picture 29"/>
          <p:cNvPicPr>
            <a:picLocks noChangeAspect="1"/>
          </p:cNvPicPr>
          <p:nvPr/>
        </p:nvPicPr>
        <p:blipFill>
          <a:blip r:embed="rId12"/>
          <a:stretch>
            <a:fillRect/>
          </a:stretch>
        </p:blipFill>
        <p:spPr>
          <a:xfrm>
            <a:off x="4919495" y="2277296"/>
            <a:ext cx="614048" cy="614048"/>
          </a:xfrm>
          <a:prstGeom prst="rect">
            <a:avLst/>
          </a:prstGeom>
        </p:spPr>
      </p:pic>
      <p:sp>
        <p:nvSpPr>
          <p:cNvPr id="33" name="TextBox 32"/>
          <p:cNvSpPr txBox="1"/>
          <p:nvPr/>
        </p:nvSpPr>
        <p:spPr>
          <a:xfrm>
            <a:off x="4808642" y="2894539"/>
            <a:ext cx="814126" cy="246221"/>
          </a:xfrm>
          <a:prstGeom prst="rect">
            <a:avLst/>
          </a:prstGeom>
          <a:noFill/>
        </p:spPr>
        <p:txBody>
          <a:bodyPr wrap="square" rtlCol="0">
            <a:spAutoFit/>
          </a:bodyPr>
          <a:lstStyle/>
          <a:p>
            <a:pPr algn="ctr"/>
            <a:r>
              <a:rPr lang="en-US" sz="1000" b="1" dirty="0" err="1" smtClean="0"/>
              <a:t>SpringXD</a:t>
            </a:r>
            <a:endParaRPr lang="en-US" sz="1000" b="1" dirty="0" smtClean="0"/>
          </a:p>
        </p:txBody>
      </p:sp>
      <p:pic>
        <p:nvPicPr>
          <p:cNvPr id="32" name="Picture 31"/>
          <p:cNvPicPr>
            <a:picLocks noChangeAspect="1"/>
          </p:cNvPicPr>
          <p:nvPr/>
        </p:nvPicPr>
        <p:blipFill>
          <a:blip r:embed="rId13"/>
          <a:stretch>
            <a:fillRect/>
          </a:stretch>
        </p:blipFill>
        <p:spPr>
          <a:xfrm>
            <a:off x="6072150" y="2277296"/>
            <a:ext cx="614048" cy="614048"/>
          </a:xfrm>
          <a:prstGeom prst="rect">
            <a:avLst/>
          </a:prstGeom>
        </p:spPr>
      </p:pic>
      <p:sp>
        <p:nvSpPr>
          <p:cNvPr id="35" name="TextBox 34"/>
          <p:cNvSpPr txBox="1"/>
          <p:nvPr/>
        </p:nvSpPr>
        <p:spPr>
          <a:xfrm>
            <a:off x="5871001" y="2894539"/>
            <a:ext cx="1036852" cy="246221"/>
          </a:xfrm>
          <a:prstGeom prst="rect">
            <a:avLst/>
          </a:prstGeom>
          <a:noFill/>
        </p:spPr>
        <p:txBody>
          <a:bodyPr wrap="square" rtlCol="0">
            <a:spAutoFit/>
          </a:bodyPr>
          <a:lstStyle/>
          <a:p>
            <a:pPr algn="ctr"/>
            <a:r>
              <a:rPr lang="en-US" sz="1000" b="1" dirty="0" err="1" smtClean="0"/>
              <a:t>DataStax</a:t>
            </a:r>
            <a:endParaRPr lang="en-US" sz="1000" b="1" dirty="0" smtClean="0"/>
          </a:p>
        </p:txBody>
      </p:sp>
      <p:pic>
        <p:nvPicPr>
          <p:cNvPr id="34" name="Picture 33"/>
          <p:cNvPicPr>
            <a:picLocks noChangeAspect="1"/>
          </p:cNvPicPr>
          <p:nvPr/>
        </p:nvPicPr>
        <p:blipFill>
          <a:blip r:embed="rId14"/>
          <a:stretch>
            <a:fillRect/>
          </a:stretch>
        </p:blipFill>
        <p:spPr>
          <a:xfrm>
            <a:off x="7291048" y="2277296"/>
            <a:ext cx="617243" cy="617243"/>
          </a:xfrm>
          <a:prstGeom prst="rect">
            <a:avLst/>
          </a:prstGeom>
        </p:spPr>
      </p:pic>
      <p:sp>
        <p:nvSpPr>
          <p:cNvPr id="37" name="TextBox 36"/>
          <p:cNvSpPr txBox="1"/>
          <p:nvPr/>
        </p:nvSpPr>
        <p:spPr>
          <a:xfrm>
            <a:off x="6784390" y="2925134"/>
            <a:ext cx="1617398" cy="400110"/>
          </a:xfrm>
          <a:prstGeom prst="rect">
            <a:avLst/>
          </a:prstGeom>
          <a:noFill/>
        </p:spPr>
        <p:txBody>
          <a:bodyPr wrap="square" rtlCol="0">
            <a:spAutoFit/>
          </a:bodyPr>
          <a:lstStyle/>
          <a:p>
            <a:pPr algn="ctr"/>
            <a:r>
              <a:rPr lang="en-US" sz="1000" b="1" dirty="0" err="1" smtClean="0"/>
              <a:t>CloudBees</a:t>
            </a:r>
            <a:endParaRPr lang="en-US" sz="1000" b="1" dirty="0" smtClean="0"/>
          </a:p>
          <a:p>
            <a:pPr algn="ctr"/>
            <a:r>
              <a:rPr lang="en-US" sz="1000" b="1" dirty="0" smtClean="0"/>
              <a:t>Jenkins</a:t>
            </a:r>
          </a:p>
        </p:txBody>
      </p:sp>
      <p:pic>
        <p:nvPicPr>
          <p:cNvPr id="36" name="Picture 35"/>
          <p:cNvPicPr>
            <a:picLocks noChangeAspect="1"/>
          </p:cNvPicPr>
          <p:nvPr/>
        </p:nvPicPr>
        <p:blipFill>
          <a:blip r:embed="rId15"/>
          <a:stretch>
            <a:fillRect/>
          </a:stretch>
        </p:blipFill>
        <p:spPr>
          <a:xfrm>
            <a:off x="1067985" y="3548009"/>
            <a:ext cx="614047" cy="614047"/>
          </a:xfrm>
          <a:prstGeom prst="rect">
            <a:avLst/>
          </a:prstGeom>
        </p:spPr>
      </p:pic>
      <p:pic>
        <p:nvPicPr>
          <p:cNvPr id="38" name="Picture 37"/>
          <p:cNvPicPr>
            <a:picLocks noChangeAspect="1"/>
          </p:cNvPicPr>
          <p:nvPr/>
        </p:nvPicPr>
        <p:blipFill>
          <a:blip r:embed="rId16"/>
          <a:stretch>
            <a:fillRect/>
          </a:stretch>
        </p:blipFill>
        <p:spPr>
          <a:xfrm>
            <a:off x="2333332" y="3548009"/>
            <a:ext cx="614047" cy="614047"/>
          </a:xfrm>
          <a:prstGeom prst="rect">
            <a:avLst/>
          </a:prstGeom>
        </p:spPr>
      </p:pic>
      <p:pic>
        <p:nvPicPr>
          <p:cNvPr id="39" name="Picture 38"/>
          <p:cNvPicPr>
            <a:picLocks noChangeAspect="1"/>
          </p:cNvPicPr>
          <p:nvPr/>
        </p:nvPicPr>
        <p:blipFill>
          <a:blip r:embed="rId17"/>
          <a:stretch>
            <a:fillRect/>
          </a:stretch>
        </p:blipFill>
        <p:spPr>
          <a:xfrm>
            <a:off x="3718710" y="3548008"/>
            <a:ext cx="614047" cy="614047"/>
          </a:xfrm>
          <a:prstGeom prst="rect">
            <a:avLst/>
          </a:prstGeom>
        </p:spPr>
      </p:pic>
      <p:pic>
        <p:nvPicPr>
          <p:cNvPr id="40" name="Picture 39"/>
          <p:cNvPicPr>
            <a:picLocks noChangeAspect="1"/>
          </p:cNvPicPr>
          <p:nvPr/>
        </p:nvPicPr>
        <p:blipFill>
          <a:blip r:embed="rId18"/>
          <a:stretch>
            <a:fillRect/>
          </a:stretch>
        </p:blipFill>
        <p:spPr>
          <a:xfrm>
            <a:off x="4916334" y="3523585"/>
            <a:ext cx="638920" cy="638920"/>
          </a:xfrm>
          <a:prstGeom prst="rect">
            <a:avLst/>
          </a:prstGeom>
        </p:spPr>
      </p:pic>
      <p:pic>
        <p:nvPicPr>
          <p:cNvPr id="41" name="Picture 40"/>
          <p:cNvPicPr>
            <a:picLocks noChangeAspect="1"/>
          </p:cNvPicPr>
          <p:nvPr/>
        </p:nvPicPr>
        <p:blipFill>
          <a:blip r:embed="rId19"/>
          <a:stretch>
            <a:fillRect/>
          </a:stretch>
        </p:blipFill>
        <p:spPr>
          <a:xfrm>
            <a:off x="6094960" y="3548009"/>
            <a:ext cx="614496" cy="614496"/>
          </a:xfrm>
          <a:prstGeom prst="rect">
            <a:avLst/>
          </a:prstGeom>
        </p:spPr>
      </p:pic>
      <p:sp>
        <p:nvSpPr>
          <p:cNvPr id="43" name="TextBox 42"/>
          <p:cNvSpPr txBox="1"/>
          <p:nvPr/>
        </p:nvSpPr>
        <p:spPr>
          <a:xfrm>
            <a:off x="879257" y="4259851"/>
            <a:ext cx="898111" cy="246221"/>
          </a:xfrm>
          <a:prstGeom prst="rect">
            <a:avLst/>
          </a:prstGeom>
          <a:noFill/>
        </p:spPr>
        <p:txBody>
          <a:bodyPr wrap="square" rtlCol="0">
            <a:spAutoFit/>
          </a:bodyPr>
          <a:lstStyle/>
          <a:p>
            <a:pPr algn="ctr"/>
            <a:r>
              <a:rPr lang="en-US" sz="1000" b="1" dirty="0" err="1" smtClean="0"/>
              <a:t>Gemfire</a:t>
            </a:r>
            <a:endParaRPr lang="en-US" sz="1000" b="1" dirty="0"/>
          </a:p>
        </p:txBody>
      </p:sp>
      <p:sp>
        <p:nvSpPr>
          <p:cNvPr id="44" name="TextBox 43"/>
          <p:cNvSpPr txBox="1"/>
          <p:nvPr/>
        </p:nvSpPr>
        <p:spPr>
          <a:xfrm>
            <a:off x="2192218" y="4248997"/>
            <a:ext cx="898111" cy="246221"/>
          </a:xfrm>
          <a:prstGeom prst="rect">
            <a:avLst/>
          </a:prstGeom>
          <a:noFill/>
        </p:spPr>
        <p:txBody>
          <a:bodyPr wrap="square" rtlCol="0">
            <a:spAutoFit/>
          </a:bodyPr>
          <a:lstStyle/>
          <a:p>
            <a:pPr algn="ctr"/>
            <a:r>
              <a:rPr lang="en-US" sz="1000" b="1" dirty="0" smtClean="0"/>
              <a:t>HAWQ</a:t>
            </a:r>
            <a:endParaRPr lang="en-US" sz="1000" b="1" dirty="0"/>
          </a:p>
        </p:txBody>
      </p:sp>
      <p:sp>
        <p:nvSpPr>
          <p:cNvPr id="45" name="TextBox 44"/>
          <p:cNvSpPr txBox="1"/>
          <p:nvPr/>
        </p:nvSpPr>
        <p:spPr>
          <a:xfrm>
            <a:off x="3520336" y="4140457"/>
            <a:ext cx="973080" cy="246221"/>
          </a:xfrm>
          <a:prstGeom prst="rect">
            <a:avLst/>
          </a:prstGeom>
          <a:noFill/>
        </p:spPr>
        <p:txBody>
          <a:bodyPr wrap="square" rtlCol="0">
            <a:spAutoFit/>
          </a:bodyPr>
          <a:lstStyle/>
          <a:p>
            <a:pPr algn="ctr"/>
            <a:r>
              <a:rPr lang="en-US" sz="1000" b="1" dirty="0" err="1" smtClean="0"/>
              <a:t>PostgreSQL</a:t>
            </a:r>
            <a:endParaRPr lang="en-US" sz="1000" b="1" dirty="0"/>
          </a:p>
        </p:txBody>
      </p:sp>
      <p:sp>
        <p:nvSpPr>
          <p:cNvPr id="46" name="TextBox 45"/>
          <p:cNvSpPr txBox="1"/>
          <p:nvPr/>
        </p:nvSpPr>
        <p:spPr>
          <a:xfrm>
            <a:off x="4789787" y="4151311"/>
            <a:ext cx="898111" cy="246221"/>
          </a:xfrm>
          <a:prstGeom prst="rect">
            <a:avLst/>
          </a:prstGeom>
          <a:noFill/>
        </p:spPr>
        <p:txBody>
          <a:bodyPr wrap="square" rtlCol="0">
            <a:spAutoFit/>
          </a:bodyPr>
          <a:lstStyle/>
          <a:p>
            <a:pPr algn="ctr"/>
            <a:r>
              <a:rPr lang="en-US" sz="1000" b="1" dirty="0" smtClean="0"/>
              <a:t>SQL Fire</a:t>
            </a:r>
            <a:endParaRPr lang="en-US" sz="1000" b="1" dirty="0"/>
          </a:p>
        </p:txBody>
      </p:sp>
      <p:sp>
        <p:nvSpPr>
          <p:cNvPr id="47" name="TextBox 46"/>
          <p:cNvSpPr txBox="1"/>
          <p:nvPr/>
        </p:nvSpPr>
        <p:spPr>
          <a:xfrm>
            <a:off x="5929565" y="4140457"/>
            <a:ext cx="898111" cy="400110"/>
          </a:xfrm>
          <a:prstGeom prst="rect">
            <a:avLst/>
          </a:prstGeom>
          <a:noFill/>
        </p:spPr>
        <p:txBody>
          <a:bodyPr wrap="square" rtlCol="0">
            <a:spAutoFit/>
          </a:bodyPr>
          <a:lstStyle/>
          <a:p>
            <a:pPr algn="ctr"/>
            <a:r>
              <a:rPr lang="en-US" sz="1000" b="1" dirty="0" smtClean="0"/>
              <a:t>Mobile</a:t>
            </a:r>
          </a:p>
          <a:p>
            <a:pPr algn="ctr"/>
            <a:r>
              <a:rPr lang="en-US" sz="1000" b="1" dirty="0" smtClean="0"/>
              <a:t>Suite</a:t>
            </a:r>
            <a:endParaRPr lang="en-US" sz="1000" b="1" dirty="0"/>
          </a:p>
        </p:txBody>
      </p:sp>
      <p:sp>
        <p:nvSpPr>
          <p:cNvPr id="49" name="Rectangle 48"/>
          <p:cNvSpPr/>
          <p:nvPr/>
        </p:nvSpPr>
        <p:spPr>
          <a:xfrm>
            <a:off x="6932408" y="4367897"/>
            <a:ext cx="1920117" cy="276999"/>
          </a:xfrm>
          <a:prstGeom prst="rect">
            <a:avLst/>
          </a:prstGeom>
        </p:spPr>
        <p:txBody>
          <a:bodyPr wrap="none">
            <a:spAutoFit/>
          </a:bodyPr>
          <a:lstStyle/>
          <a:p>
            <a:r>
              <a:rPr lang="en-US" sz="1200" b="1" dirty="0" smtClean="0">
                <a:solidFill>
                  <a:schemeClr val="accent2">
                    <a:lumMod val="50000"/>
                  </a:schemeClr>
                </a:solidFill>
              </a:rPr>
              <a:t>http://</a:t>
            </a:r>
            <a:r>
              <a:rPr lang="en-US" sz="1200" b="1" dirty="0" err="1" smtClean="0">
                <a:solidFill>
                  <a:schemeClr val="accent2">
                    <a:lumMod val="50000"/>
                  </a:schemeClr>
                </a:solidFill>
              </a:rPr>
              <a:t>network.pivotal.io</a:t>
            </a:r>
            <a:endParaRPr lang="en-US" sz="1200" b="1" dirty="0">
              <a:solidFill>
                <a:schemeClr val="accent2">
                  <a:lumMod val="50000"/>
                </a:schemeClr>
              </a:solidFill>
            </a:endParaRPr>
          </a:p>
        </p:txBody>
      </p:sp>
    </p:spTree>
    <p:extLst>
      <p:ext uri="{BB962C8B-B14F-4D97-AF65-F5344CB8AC3E}">
        <p14:creationId xmlns:p14="http://schemas.microsoft.com/office/powerpoint/2010/main" val="2100199235"/>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84"/>
          <p:cNvSpPr txBox="1"/>
          <p:nvPr/>
        </p:nvSpPr>
        <p:spPr>
          <a:xfrm>
            <a:off x="366712" y="325437"/>
            <a:ext cx="8468908" cy="460374"/>
          </a:xfrm>
          <a:prstGeom prst="rect">
            <a:avLst/>
          </a:prstGeom>
          <a:noFill/>
          <a:ln>
            <a:noFill/>
          </a:ln>
        </p:spPr>
        <p:txBody>
          <a:bodyPr lIns="0" tIns="0" rIns="0" bIns="0" anchor="t" anchorCtr="0">
            <a:noAutofit/>
          </a:bodyPr>
          <a:lstStyle/>
          <a:p>
            <a:pPr marL="0" marR="0" lvl="0" indent="0" algn="l" rtl="0">
              <a:lnSpc>
                <a:spcPct val="90000"/>
              </a:lnSpc>
              <a:spcBef>
                <a:spcPts val="0"/>
              </a:spcBef>
              <a:buClr>
                <a:schemeClr val="dk2"/>
              </a:buClr>
              <a:buSzPct val="25000"/>
              <a:buFont typeface="Arial"/>
              <a:buNone/>
            </a:pPr>
            <a:r>
              <a:rPr lang="en-US" sz="2800" b="0" i="0" u="none" strike="noStrike" cap="none" baseline="0" dirty="0" smtClean="0">
                <a:solidFill>
                  <a:schemeClr val="dk2"/>
                </a:solidFill>
                <a:latin typeface="Arial"/>
                <a:ea typeface="Arial"/>
                <a:cs typeface="Arial"/>
                <a:sym typeface="Arial"/>
              </a:rPr>
              <a:t>Pivotal</a:t>
            </a:r>
            <a:r>
              <a:rPr lang="en-US" sz="2800" b="0" i="0" u="none" strike="noStrike" cap="none" dirty="0" smtClean="0">
                <a:solidFill>
                  <a:schemeClr val="dk2"/>
                </a:solidFill>
                <a:latin typeface="Arial"/>
                <a:ea typeface="Arial"/>
                <a:cs typeface="Arial"/>
                <a:sym typeface="Arial"/>
              </a:rPr>
              <a:t> Cloud Foundry</a:t>
            </a:r>
            <a:r>
              <a:rPr lang="ko-KR" altLang="en-US" sz="2800" b="0" i="0" u="none" strike="noStrike" cap="none" dirty="0" smtClean="0">
                <a:solidFill>
                  <a:schemeClr val="dk2"/>
                </a:solidFill>
                <a:latin typeface="Arial"/>
                <a:ea typeface="Arial"/>
                <a:cs typeface="Arial"/>
                <a:sym typeface="Arial"/>
              </a:rPr>
              <a:t> </a:t>
            </a:r>
            <a:r>
              <a:rPr lang="en-US" altLang="ko-KR" sz="2800" b="0" i="0" u="none" strike="noStrike" cap="none" dirty="0" smtClean="0">
                <a:solidFill>
                  <a:schemeClr val="dk2"/>
                </a:solidFill>
                <a:latin typeface="Arial"/>
                <a:ea typeface="Arial"/>
                <a:cs typeface="Arial"/>
                <a:sym typeface="Arial"/>
              </a:rPr>
              <a:t>Marketplaces</a:t>
            </a:r>
            <a:endParaRPr lang="en-US" sz="2800" b="0" i="0" u="none" strike="noStrike" cap="none" baseline="0" dirty="0">
              <a:solidFill>
                <a:schemeClr val="dk2"/>
              </a:solidFill>
              <a:latin typeface="Arial"/>
              <a:ea typeface="Arial"/>
              <a:cs typeface="Arial"/>
              <a:sym typeface="Arial"/>
            </a:endParaRPr>
          </a:p>
        </p:txBody>
      </p:sp>
      <p:pic>
        <p:nvPicPr>
          <p:cNvPr id="6" name="Picture 5"/>
          <p:cNvPicPr>
            <a:picLocks noChangeAspect="1"/>
          </p:cNvPicPr>
          <p:nvPr/>
        </p:nvPicPr>
        <p:blipFill>
          <a:blip r:embed="rId2"/>
          <a:stretch>
            <a:fillRect/>
          </a:stretch>
        </p:blipFill>
        <p:spPr>
          <a:xfrm>
            <a:off x="2618114" y="2333256"/>
            <a:ext cx="1024516" cy="1024516"/>
          </a:xfrm>
          <a:prstGeom prst="rect">
            <a:avLst/>
          </a:prstGeom>
        </p:spPr>
      </p:pic>
      <p:sp>
        <p:nvSpPr>
          <p:cNvPr id="7" name="TextBox 6"/>
          <p:cNvSpPr txBox="1"/>
          <p:nvPr/>
        </p:nvSpPr>
        <p:spPr>
          <a:xfrm>
            <a:off x="73280" y="2686218"/>
            <a:ext cx="1990614" cy="307777"/>
          </a:xfrm>
          <a:prstGeom prst="rect">
            <a:avLst/>
          </a:prstGeom>
          <a:noFill/>
        </p:spPr>
        <p:txBody>
          <a:bodyPr wrap="square" rtlCol="0">
            <a:spAutoFit/>
          </a:bodyPr>
          <a:lstStyle/>
          <a:p>
            <a:pPr algn="ctr"/>
            <a:r>
              <a:rPr lang="en-US" sz="1400" b="1" dirty="0" smtClean="0">
                <a:solidFill>
                  <a:schemeClr val="bg2"/>
                </a:solidFill>
              </a:rPr>
              <a:t>$ </a:t>
            </a:r>
            <a:r>
              <a:rPr lang="en-US" sz="1400" b="1" dirty="0" err="1" smtClean="0">
                <a:solidFill>
                  <a:schemeClr val="bg2"/>
                </a:solidFill>
              </a:rPr>
              <a:t>cf</a:t>
            </a:r>
            <a:r>
              <a:rPr lang="en-US" sz="1400" b="1" dirty="0" smtClean="0">
                <a:solidFill>
                  <a:schemeClr val="bg2"/>
                </a:solidFill>
              </a:rPr>
              <a:t> marketplace</a:t>
            </a:r>
          </a:p>
        </p:txBody>
      </p:sp>
      <p:sp>
        <p:nvSpPr>
          <p:cNvPr id="10" name="Rounded Rectangle 9"/>
          <p:cNvSpPr/>
          <p:nvPr/>
        </p:nvSpPr>
        <p:spPr>
          <a:xfrm>
            <a:off x="5422285" y="1245429"/>
            <a:ext cx="3187425" cy="647135"/>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Pivotal Provided Services</a:t>
            </a:r>
            <a:endParaRPr lang="en-US" sz="1600" b="1" dirty="0"/>
          </a:p>
        </p:txBody>
      </p:sp>
      <p:sp>
        <p:nvSpPr>
          <p:cNvPr id="11" name="Rounded Rectangle 10"/>
          <p:cNvSpPr/>
          <p:nvPr/>
        </p:nvSpPr>
        <p:spPr>
          <a:xfrm>
            <a:off x="5428136" y="2081594"/>
            <a:ext cx="3187425" cy="647135"/>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OSS </a:t>
            </a:r>
            <a:r>
              <a:rPr lang="en-US" sz="1600" b="1" dirty="0" smtClean="0"/>
              <a:t>Services</a:t>
            </a:r>
            <a:endParaRPr lang="en-US" sz="1600" b="1" dirty="0"/>
          </a:p>
        </p:txBody>
      </p:sp>
      <p:sp>
        <p:nvSpPr>
          <p:cNvPr id="12" name="Rounded Rectangle 11"/>
          <p:cNvSpPr/>
          <p:nvPr/>
        </p:nvSpPr>
        <p:spPr>
          <a:xfrm>
            <a:off x="5421775" y="2929969"/>
            <a:ext cx="3187425" cy="647135"/>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3</a:t>
            </a:r>
            <a:r>
              <a:rPr lang="en-US" sz="1600" b="1" baseline="30000" dirty="0" smtClean="0"/>
              <a:t>rd</a:t>
            </a:r>
            <a:r>
              <a:rPr lang="en-US" sz="1600" b="1" dirty="0" smtClean="0"/>
              <a:t> Party Services</a:t>
            </a:r>
            <a:endParaRPr lang="en-US" sz="1600" b="1" dirty="0"/>
          </a:p>
        </p:txBody>
      </p:sp>
      <p:sp>
        <p:nvSpPr>
          <p:cNvPr id="13" name="Rounded Rectangle 12"/>
          <p:cNvSpPr/>
          <p:nvPr/>
        </p:nvSpPr>
        <p:spPr>
          <a:xfrm>
            <a:off x="5427627" y="3814974"/>
            <a:ext cx="3187425" cy="647135"/>
          </a:xfrm>
          <a:prstGeom prst="roundRect">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t>Public Cloud </a:t>
            </a:r>
            <a:r>
              <a:rPr lang="en-US" sz="1600" b="1" dirty="0" smtClean="0"/>
              <a:t>Services</a:t>
            </a:r>
            <a:endParaRPr lang="en-US" sz="1600" b="1" dirty="0"/>
          </a:p>
        </p:txBody>
      </p:sp>
      <p:cxnSp>
        <p:nvCxnSpPr>
          <p:cNvPr id="15" name="Straight Arrow Connector 14"/>
          <p:cNvCxnSpPr>
            <a:stCxn id="6" idx="3"/>
            <a:endCxn id="10" idx="1"/>
          </p:cNvCxnSpPr>
          <p:nvPr/>
        </p:nvCxnSpPr>
        <p:spPr>
          <a:xfrm flipV="1">
            <a:off x="3642630" y="1568997"/>
            <a:ext cx="1779655" cy="1276517"/>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3"/>
            <a:endCxn id="11" idx="1"/>
          </p:cNvCxnSpPr>
          <p:nvPr/>
        </p:nvCxnSpPr>
        <p:spPr>
          <a:xfrm flipV="1">
            <a:off x="3642630" y="2405162"/>
            <a:ext cx="1785506" cy="440352"/>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3"/>
            <a:endCxn id="12" idx="1"/>
          </p:cNvCxnSpPr>
          <p:nvPr/>
        </p:nvCxnSpPr>
        <p:spPr>
          <a:xfrm>
            <a:off x="3642630" y="2845514"/>
            <a:ext cx="1779145" cy="408023"/>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13" idx="1"/>
          </p:cNvCxnSpPr>
          <p:nvPr/>
        </p:nvCxnSpPr>
        <p:spPr>
          <a:xfrm>
            <a:off x="3642630" y="2845514"/>
            <a:ext cx="1784997" cy="1293028"/>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905138" y="2864527"/>
            <a:ext cx="554220" cy="5407"/>
          </a:xfrm>
          <a:prstGeom prst="straightConnector1">
            <a:avLst/>
          </a:prstGeom>
          <a:ln w="19050">
            <a:solidFill>
              <a:schemeClr val="bg2"/>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7290152"/>
      </p:ext>
    </p:extLst>
  </p:cSld>
  <p:clrMapOvr>
    <a:masterClrMapping/>
  </p:clrMapOvr>
  <p:transition xmlns:p14="http://schemas.microsoft.com/office/powerpoint/2010/mai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 2008</a:t>
            </a:r>
            <a:endParaRPr lang="en-US" dirty="0"/>
          </a:p>
        </p:txBody>
      </p:sp>
      <p:sp>
        <p:nvSpPr>
          <p:cNvPr id="4" name="Rectangle 3"/>
          <p:cNvSpPr/>
          <p:nvPr/>
        </p:nvSpPr>
        <p:spPr>
          <a:xfrm>
            <a:off x="2715263" y="4395801"/>
            <a:ext cx="6395317" cy="276999"/>
          </a:xfrm>
          <a:prstGeom prst="rect">
            <a:avLst/>
          </a:prstGeom>
        </p:spPr>
        <p:txBody>
          <a:bodyPr wrap="square">
            <a:spAutoFit/>
          </a:bodyPr>
          <a:lstStyle/>
          <a:p>
            <a:pPr algn="r"/>
            <a:r>
              <a:rPr lang="en-US" sz="1200" dirty="0"/>
              <a:t>http://</a:t>
            </a:r>
            <a:r>
              <a:rPr lang="en-US" sz="1200" dirty="0" err="1"/>
              <a:t>www.slideshare.net</a:t>
            </a:r>
            <a:r>
              <a:rPr lang="en-US" sz="1200" dirty="0"/>
              <a:t>/</a:t>
            </a:r>
            <a:r>
              <a:rPr lang="en-US" sz="1200" dirty="0" err="1"/>
              <a:t>KevinMcEntee</a:t>
            </a:r>
            <a:r>
              <a:rPr lang="en-US" sz="1200" dirty="0"/>
              <a:t>/netflix-incloudsmarch8-2011forwiki</a:t>
            </a:r>
          </a:p>
        </p:txBody>
      </p:sp>
      <p:pic>
        <p:nvPicPr>
          <p:cNvPr id="5" name="Picture 4"/>
          <p:cNvPicPr>
            <a:picLocks noChangeAspect="1"/>
          </p:cNvPicPr>
          <p:nvPr/>
        </p:nvPicPr>
        <p:blipFill>
          <a:blip r:embed="rId3"/>
          <a:stretch>
            <a:fillRect/>
          </a:stretch>
        </p:blipFill>
        <p:spPr>
          <a:xfrm>
            <a:off x="292442" y="1161335"/>
            <a:ext cx="4569205" cy="2573316"/>
          </a:xfrm>
          <a:prstGeom prst="rect">
            <a:avLst/>
          </a:prstGeom>
        </p:spPr>
      </p:pic>
      <p:pic>
        <p:nvPicPr>
          <p:cNvPr id="6" name="Picture 5"/>
          <p:cNvPicPr>
            <a:picLocks noChangeAspect="1"/>
          </p:cNvPicPr>
          <p:nvPr/>
        </p:nvPicPr>
        <p:blipFill rotWithShape="1">
          <a:blip r:embed="rId4"/>
          <a:srcRect l="4033" r="29636"/>
          <a:stretch/>
        </p:blipFill>
        <p:spPr>
          <a:xfrm>
            <a:off x="5197093" y="1111205"/>
            <a:ext cx="3532695" cy="2999418"/>
          </a:xfrm>
          <a:prstGeom prst="rect">
            <a:avLst/>
          </a:prstGeom>
        </p:spPr>
      </p:pic>
      <p:pic>
        <p:nvPicPr>
          <p:cNvPr id="7" name="Picture 6"/>
          <p:cNvPicPr>
            <a:picLocks noChangeAspect="1"/>
          </p:cNvPicPr>
          <p:nvPr/>
        </p:nvPicPr>
        <p:blipFill>
          <a:blip r:embed="rId5"/>
          <a:stretch>
            <a:fillRect/>
          </a:stretch>
        </p:blipFill>
        <p:spPr>
          <a:xfrm>
            <a:off x="5099565" y="2791307"/>
            <a:ext cx="1403371" cy="425264"/>
          </a:xfrm>
          <a:prstGeom prst="rect">
            <a:avLst/>
          </a:prstGeom>
        </p:spPr>
      </p:pic>
      <p:sp>
        <p:nvSpPr>
          <p:cNvPr id="8" name="TextBox 7"/>
          <p:cNvSpPr txBox="1"/>
          <p:nvPr/>
        </p:nvSpPr>
        <p:spPr>
          <a:xfrm>
            <a:off x="4996696" y="3272188"/>
            <a:ext cx="1603763" cy="369332"/>
          </a:xfrm>
          <a:prstGeom prst="rect">
            <a:avLst/>
          </a:prstGeom>
          <a:noFill/>
        </p:spPr>
        <p:txBody>
          <a:bodyPr wrap="square" rtlCol="0">
            <a:spAutoFit/>
          </a:bodyPr>
          <a:lstStyle/>
          <a:p>
            <a:pPr algn="ctr"/>
            <a:r>
              <a:rPr lang="en-US" b="1" dirty="0" smtClean="0">
                <a:solidFill>
                  <a:schemeClr val="bg2"/>
                </a:solidFill>
              </a:rPr>
              <a:t>2008</a:t>
            </a:r>
          </a:p>
        </p:txBody>
      </p:sp>
    </p:spTree>
    <p:extLst>
      <p:ext uri="{BB962C8B-B14F-4D97-AF65-F5344CB8AC3E}">
        <p14:creationId xmlns:p14="http://schemas.microsoft.com/office/powerpoint/2010/main" val="3033100467"/>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 PWS Marketplace</a:t>
            </a:r>
            <a:endParaRPr lang="en-US" dirty="0"/>
          </a:p>
        </p:txBody>
      </p:sp>
      <p:pic>
        <p:nvPicPr>
          <p:cNvPr id="5" name="Picture 4"/>
          <p:cNvPicPr>
            <a:picLocks noChangeAspect="1"/>
          </p:cNvPicPr>
          <p:nvPr/>
        </p:nvPicPr>
        <p:blipFill rotWithShape="1">
          <a:blip r:embed="rId2"/>
          <a:srcRect b="29021"/>
          <a:stretch/>
        </p:blipFill>
        <p:spPr>
          <a:xfrm>
            <a:off x="685800" y="927967"/>
            <a:ext cx="7756596" cy="3650817"/>
          </a:xfrm>
          <a:prstGeom prst="rect">
            <a:avLst/>
          </a:prstGeom>
        </p:spPr>
      </p:pic>
    </p:spTree>
    <p:extLst>
      <p:ext uri="{BB962C8B-B14F-4D97-AF65-F5344CB8AC3E}">
        <p14:creationId xmlns:p14="http://schemas.microsoft.com/office/powerpoint/2010/main" val="3536346397"/>
      </p:ext>
    </p:extLst>
  </p:cSld>
  <p:clrMapOvr>
    <a:masterClrMapping/>
  </p:clrMapOvr>
  <p:transition xmlns:p14="http://schemas.microsoft.com/office/powerpoint/2010/mai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 PWS Marketplace CLI</a:t>
            </a:r>
            <a:endParaRPr lang="en-US" dirty="0"/>
          </a:p>
        </p:txBody>
      </p:sp>
      <p:pic>
        <p:nvPicPr>
          <p:cNvPr id="5" name="Picture 4"/>
          <p:cNvPicPr>
            <a:picLocks noChangeAspect="1"/>
          </p:cNvPicPr>
          <p:nvPr/>
        </p:nvPicPr>
        <p:blipFill>
          <a:blip r:embed="rId2"/>
          <a:stretch>
            <a:fillRect/>
          </a:stretch>
        </p:blipFill>
        <p:spPr>
          <a:xfrm>
            <a:off x="0" y="833750"/>
            <a:ext cx="9144000" cy="4321479"/>
          </a:xfrm>
          <a:prstGeom prst="rect">
            <a:avLst/>
          </a:prstGeom>
        </p:spPr>
      </p:pic>
    </p:spTree>
    <p:extLst>
      <p:ext uri="{BB962C8B-B14F-4D97-AF65-F5344CB8AC3E}">
        <p14:creationId xmlns:p14="http://schemas.microsoft.com/office/powerpoint/2010/main" val="1386583179"/>
      </p:ext>
    </p:extLst>
  </p:cSld>
  <p:clrMapOvr>
    <a:masterClrMapping/>
  </p:clrMapOvr>
  <p:transition xmlns:p14="http://schemas.microsoft.com/office/powerpoint/2010/mai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Example – PWS Marketplace CLI</a:t>
            </a:r>
            <a:endParaRPr lang="en-US" dirty="0"/>
          </a:p>
        </p:txBody>
      </p:sp>
      <p:pic>
        <p:nvPicPr>
          <p:cNvPr id="5" name="Picture 4"/>
          <p:cNvPicPr>
            <a:picLocks noChangeAspect="1"/>
          </p:cNvPicPr>
          <p:nvPr/>
        </p:nvPicPr>
        <p:blipFill>
          <a:blip r:embed="rId2"/>
          <a:stretch>
            <a:fillRect/>
          </a:stretch>
        </p:blipFill>
        <p:spPr>
          <a:xfrm>
            <a:off x="0" y="833750"/>
            <a:ext cx="9144000" cy="4321479"/>
          </a:xfrm>
          <a:prstGeom prst="rect">
            <a:avLst/>
          </a:prstGeom>
        </p:spPr>
      </p:pic>
      <p:sp>
        <p:nvSpPr>
          <p:cNvPr id="2" name="Rectangle 1"/>
          <p:cNvSpPr/>
          <p:nvPr/>
        </p:nvSpPr>
        <p:spPr>
          <a:xfrm>
            <a:off x="0" y="1526261"/>
            <a:ext cx="891502" cy="308915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946204" y="1532140"/>
            <a:ext cx="4659266" cy="3089153"/>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ular Callout 3"/>
          <p:cNvSpPr/>
          <p:nvPr/>
        </p:nvSpPr>
        <p:spPr>
          <a:xfrm>
            <a:off x="129151" y="893355"/>
            <a:ext cx="1151576" cy="419768"/>
          </a:xfrm>
          <a:prstGeom prst="wedgeRoundRectCallout">
            <a:avLst>
              <a:gd name="adj1" fmla="val -20833"/>
              <a:gd name="adj2" fmla="val 93269"/>
              <a:gd name="adj3" fmla="val 16667"/>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a:t>
            </a:r>
            <a:endParaRPr lang="en-US" dirty="0"/>
          </a:p>
        </p:txBody>
      </p:sp>
      <p:sp>
        <p:nvSpPr>
          <p:cNvPr id="7" name="Rounded Rectangular Callout 6"/>
          <p:cNvSpPr/>
          <p:nvPr/>
        </p:nvSpPr>
        <p:spPr>
          <a:xfrm>
            <a:off x="2520130" y="916596"/>
            <a:ext cx="2322948" cy="419768"/>
          </a:xfrm>
          <a:prstGeom prst="wedgeRoundRectCallout">
            <a:avLst>
              <a:gd name="adj1" fmla="val -20833"/>
              <a:gd name="adj2" fmla="val 93269"/>
              <a:gd name="adj3" fmla="val 16667"/>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Service offering</a:t>
            </a:r>
            <a:endParaRPr lang="en-US" dirty="0"/>
          </a:p>
        </p:txBody>
      </p:sp>
    </p:spTree>
    <p:extLst>
      <p:ext uri="{BB962C8B-B14F-4D97-AF65-F5344CB8AC3E}">
        <p14:creationId xmlns:p14="http://schemas.microsoft.com/office/powerpoint/2010/main" val="240378220"/>
      </p:ext>
    </p:extLst>
  </p:cSld>
  <p:clrMapOvr>
    <a:masterClrMapping/>
  </p:clrMapOvr>
  <p:transition xmlns:p14="http://schemas.microsoft.com/office/powerpoint/2010/mai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Creating and Binding a </a:t>
            </a:r>
            <a:r>
              <a:rPr lang="en-US" sz="2800" i="1" dirty="0"/>
              <a:t>Service</a:t>
            </a:r>
          </a:p>
        </p:txBody>
      </p:sp>
      <p:sp>
        <p:nvSpPr>
          <p:cNvPr id="3" name="Rounded Rectangle 2"/>
          <p:cNvSpPr>
            <a:spLocks noChangeArrowheads="1"/>
          </p:cNvSpPr>
          <p:nvPr/>
        </p:nvSpPr>
        <p:spPr bwMode="auto">
          <a:xfrm>
            <a:off x="7194682" y="312516"/>
            <a:ext cx="1605869" cy="373062"/>
          </a:xfrm>
          <a:prstGeom prst="roundRect">
            <a:avLst>
              <a:gd name="adj" fmla="val 16667"/>
            </a:avLst>
          </a:prstGeom>
          <a:solidFill>
            <a:schemeClr val="accent2"/>
          </a:solidFill>
          <a:ln w="19050">
            <a:solidFill>
              <a:schemeClr val="bg1"/>
            </a:solidFill>
            <a:round/>
            <a:headEnd/>
            <a:tailEnd/>
          </a:ln>
          <a:effectLst>
            <a:outerShdw blurRad="40000" dist="20000" dir="5400000" rotWithShape="0">
              <a:srgbClr val="808080">
                <a:alpha val="37999"/>
              </a:srgbClr>
            </a:outerShdw>
          </a:effectLst>
        </p:spPr>
        <p:txBody>
          <a:bodyPr anchor="ctr"/>
          <a:lstStyle/>
          <a:p>
            <a:pPr algn="ctr" fontAlgn="auto">
              <a:spcBef>
                <a:spcPts val="0"/>
              </a:spcBef>
              <a:spcAft>
                <a:spcPts val="0"/>
              </a:spcAft>
              <a:defRPr/>
            </a:pPr>
            <a:r>
              <a:rPr lang="en-US" dirty="0" smtClean="0">
                <a:solidFill>
                  <a:schemeClr val="lt1"/>
                </a:solidFill>
                <a:latin typeface="+mn-lt"/>
                <a:ea typeface="+mn-ea"/>
              </a:rPr>
              <a:t>Developer</a:t>
            </a:r>
            <a:endParaRPr lang="en-US" dirty="0">
              <a:solidFill>
                <a:schemeClr val="lt1"/>
              </a:solidFill>
              <a:latin typeface="+mn-lt"/>
              <a:ea typeface="+mn-ea"/>
            </a:endParaRPr>
          </a:p>
        </p:txBody>
      </p:sp>
      <p:sp>
        <p:nvSpPr>
          <p:cNvPr id="4" name="Rounded Rectangle 3"/>
          <p:cNvSpPr/>
          <p:nvPr/>
        </p:nvSpPr>
        <p:spPr>
          <a:xfrm>
            <a:off x="1981200" y="1276349"/>
            <a:ext cx="5169845" cy="3124200"/>
          </a:xfrm>
          <a:prstGeom prst="roundRect">
            <a:avLst>
              <a:gd name="adj" fmla="val 8224"/>
            </a:avLst>
          </a:prstGeom>
          <a:gradFill flip="none" rotWithShape="1">
            <a:gsLst>
              <a:gs pos="0">
                <a:schemeClr val="bg1">
                  <a:lumMod val="85000"/>
                </a:schemeClr>
              </a:gs>
              <a:gs pos="100000">
                <a:schemeClr val="bg1">
                  <a:lumMod val="95000"/>
                </a:schemeClr>
              </a:gs>
            </a:gsLst>
            <a:lin ang="5400000" scaled="0"/>
            <a:tileRect/>
          </a:gradFill>
          <a:ln w="9525" cmpd="sng">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nchor="b"/>
          <a:lstStyle/>
          <a:p>
            <a:pPr algn="ctr" fontAlgn="auto">
              <a:spcBef>
                <a:spcPts val="0"/>
              </a:spcBef>
              <a:spcAft>
                <a:spcPts val="0"/>
              </a:spcAft>
              <a:defRPr/>
            </a:pPr>
            <a:endParaRPr lang="en-US" sz="1600" dirty="0">
              <a:solidFill>
                <a:srgbClr val="008881"/>
              </a:solidFill>
            </a:endParaRPr>
          </a:p>
        </p:txBody>
      </p:sp>
      <p:sp>
        <p:nvSpPr>
          <p:cNvPr id="5" name="Rounded Rectangle 4"/>
          <p:cNvSpPr/>
          <p:nvPr/>
        </p:nvSpPr>
        <p:spPr bwMode="auto">
          <a:xfrm rot="16200000">
            <a:off x="668804" y="2651435"/>
            <a:ext cx="3276600" cy="374030"/>
          </a:xfrm>
          <a:prstGeom prst="roundRect">
            <a:avLst>
              <a:gd name="adj" fmla="val 8685"/>
            </a:avLst>
          </a:prstGeom>
          <a:solidFill>
            <a:srgbClr val="0A1831">
              <a:alpha val="25000"/>
            </a:srgbClr>
          </a:solidFill>
          <a:ln w="41275">
            <a:noFill/>
            <a:round/>
            <a:headEnd/>
            <a:tailEnd/>
          </a:ln>
        </p:spPr>
        <p:txBody>
          <a:bodyPr wrap="none" lIns="182880" tIns="0" rIns="0" bIns="0" rtlCol="0" anchor="ctr"/>
          <a:lstStyle/>
          <a:p>
            <a:pPr fontAlgn="auto">
              <a:spcBef>
                <a:spcPts val="0"/>
              </a:spcBef>
              <a:spcAft>
                <a:spcPts val="0"/>
              </a:spcAft>
            </a:pPr>
            <a:r>
              <a:rPr lang="en-US" sz="1600" dirty="0" smtClean="0">
                <a:solidFill>
                  <a:prstClr val="white">
                    <a:lumMod val="95000"/>
                  </a:prstClr>
                </a:solidFill>
                <a:latin typeface="Calibri"/>
                <a:ea typeface="+mn-ea"/>
              </a:rPr>
              <a:t>Router</a:t>
            </a:r>
          </a:p>
        </p:txBody>
      </p:sp>
      <p:sp>
        <p:nvSpPr>
          <p:cNvPr id="6" name="Rectangle 5"/>
          <p:cNvSpPr/>
          <p:nvPr/>
        </p:nvSpPr>
        <p:spPr>
          <a:xfrm>
            <a:off x="5340612" y="3598982"/>
            <a:ext cx="1696681" cy="646331"/>
          </a:xfrm>
          <a:prstGeom prst="rect">
            <a:avLst/>
          </a:prstGeom>
        </p:spPr>
        <p:txBody>
          <a:bodyPr wrap="square">
            <a:spAutoFit/>
          </a:bodyPr>
          <a:lstStyle/>
          <a:p>
            <a:pPr algn="r" fontAlgn="auto">
              <a:spcBef>
                <a:spcPts val="0"/>
              </a:spcBef>
              <a:spcAft>
                <a:spcPts val="0"/>
              </a:spcAft>
            </a:pPr>
            <a:r>
              <a:rPr lang="en-US" dirty="0">
                <a:solidFill>
                  <a:prstClr val="black"/>
                </a:solidFill>
                <a:latin typeface="Calibri"/>
              </a:rPr>
              <a:t>Cloud </a:t>
            </a:r>
            <a:r>
              <a:rPr lang="en-US" dirty="0" smtClean="0">
                <a:solidFill>
                  <a:prstClr val="black"/>
                </a:solidFill>
                <a:latin typeface="Calibri"/>
              </a:rPr>
              <a:t>Foundry</a:t>
            </a:r>
          </a:p>
          <a:p>
            <a:pPr algn="r" fontAlgn="auto">
              <a:spcBef>
                <a:spcPts val="0"/>
              </a:spcBef>
              <a:spcAft>
                <a:spcPts val="0"/>
              </a:spcAft>
            </a:pPr>
            <a:r>
              <a:rPr lang="en-US" dirty="0" smtClean="0">
                <a:solidFill>
                  <a:prstClr val="black"/>
                </a:solidFill>
                <a:latin typeface="Calibri"/>
              </a:rPr>
              <a:t>Runtime (</a:t>
            </a:r>
            <a:r>
              <a:rPr lang="en-US" dirty="0" err="1" smtClean="0">
                <a:solidFill>
                  <a:prstClr val="black"/>
                </a:solidFill>
                <a:latin typeface="Calibri"/>
              </a:rPr>
              <a:t>PaaS</a:t>
            </a:r>
            <a:r>
              <a:rPr lang="en-US" dirty="0">
                <a:solidFill>
                  <a:prstClr val="black"/>
                </a:solidFill>
                <a:latin typeface="Calibri"/>
              </a:rPr>
              <a:t>)</a:t>
            </a:r>
          </a:p>
        </p:txBody>
      </p:sp>
      <p:sp>
        <p:nvSpPr>
          <p:cNvPr id="7" name="Oval 42"/>
          <p:cNvSpPr/>
          <p:nvPr/>
        </p:nvSpPr>
        <p:spPr>
          <a:xfrm>
            <a:off x="2191812" y="3464721"/>
            <a:ext cx="230584" cy="230584"/>
          </a:xfrm>
          <a:custGeom>
            <a:avLst/>
            <a:gdLst/>
            <a:ahLst/>
            <a:cxnLst/>
            <a:rect l="l" t="t" r="r" b="b"/>
            <a:pathLst>
              <a:path w="763984" h="763984">
                <a:moveTo>
                  <a:pt x="335323" y="444979"/>
                </a:moveTo>
                <a:lnTo>
                  <a:pt x="335323" y="590998"/>
                </a:lnTo>
                <a:lnTo>
                  <a:pt x="261293" y="590998"/>
                </a:lnTo>
                <a:lnTo>
                  <a:pt x="381992" y="747629"/>
                </a:lnTo>
                <a:lnTo>
                  <a:pt x="502691" y="590998"/>
                </a:lnTo>
                <a:lnTo>
                  <a:pt x="428661" y="590998"/>
                </a:lnTo>
                <a:lnTo>
                  <a:pt x="428661" y="444979"/>
                </a:lnTo>
                <a:close/>
                <a:moveTo>
                  <a:pt x="578572" y="261293"/>
                </a:moveTo>
                <a:lnTo>
                  <a:pt x="421941" y="381992"/>
                </a:lnTo>
                <a:lnTo>
                  <a:pt x="578572" y="502691"/>
                </a:lnTo>
                <a:lnTo>
                  <a:pt x="578572" y="428661"/>
                </a:lnTo>
                <a:lnTo>
                  <a:pt x="724591" y="428661"/>
                </a:lnTo>
                <a:lnTo>
                  <a:pt x="724591" y="335323"/>
                </a:lnTo>
                <a:lnTo>
                  <a:pt x="578572" y="335323"/>
                </a:lnTo>
                <a:close/>
                <a:moveTo>
                  <a:pt x="185411" y="261293"/>
                </a:moveTo>
                <a:lnTo>
                  <a:pt x="185411" y="335323"/>
                </a:lnTo>
                <a:lnTo>
                  <a:pt x="39392" y="335323"/>
                </a:lnTo>
                <a:lnTo>
                  <a:pt x="39392" y="428661"/>
                </a:lnTo>
                <a:lnTo>
                  <a:pt x="185411" y="428661"/>
                </a:lnTo>
                <a:lnTo>
                  <a:pt x="185411" y="502691"/>
                </a:lnTo>
                <a:lnTo>
                  <a:pt x="342042" y="381992"/>
                </a:lnTo>
                <a:close/>
                <a:moveTo>
                  <a:pt x="381992" y="16356"/>
                </a:moveTo>
                <a:lnTo>
                  <a:pt x="261293" y="172987"/>
                </a:lnTo>
                <a:lnTo>
                  <a:pt x="335323" y="172987"/>
                </a:lnTo>
                <a:lnTo>
                  <a:pt x="335323" y="319006"/>
                </a:lnTo>
                <a:lnTo>
                  <a:pt x="428661" y="319006"/>
                </a:lnTo>
                <a:lnTo>
                  <a:pt x="428661" y="172987"/>
                </a:lnTo>
                <a:lnTo>
                  <a:pt x="502691" y="172987"/>
                </a:lnTo>
                <a:close/>
                <a:moveTo>
                  <a:pt x="381992" y="0"/>
                </a:moveTo>
                <a:cubicBezTo>
                  <a:pt x="592960" y="0"/>
                  <a:pt x="763984" y="171024"/>
                  <a:pt x="763984" y="381992"/>
                </a:cubicBezTo>
                <a:cubicBezTo>
                  <a:pt x="763984" y="592960"/>
                  <a:pt x="592960" y="763984"/>
                  <a:pt x="381992" y="763984"/>
                </a:cubicBezTo>
                <a:cubicBezTo>
                  <a:pt x="171024" y="763984"/>
                  <a:pt x="0" y="592960"/>
                  <a:pt x="0" y="381992"/>
                </a:cubicBezTo>
                <a:cubicBezTo>
                  <a:pt x="0" y="171024"/>
                  <a:pt x="171024" y="0"/>
                  <a:pt x="381992"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831917" y="1437660"/>
            <a:ext cx="2590799" cy="443726"/>
            <a:chOff x="3448049" y="1498378"/>
            <a:chExt cx="2590799" cy="443726"/>
          </a:xfrm>
        </p:grpSpPr>
        <p:sp>
          <p:nvSpPr>
            <p:cNvPr id="16" name="Rounded Rectangle 15"/>
            <p:cNvSpPr>
              <a:spLocks noChangeArrowheads="1"/>
            </p:cNvSpPr>
            <p:nvPr/>
          </p:nvSpPr>
          <p:spPr bwMode="auto">
            <a:xfrm>
              <a:off x="3448049" y="1498378"/>
              <a:ext cx="2590799" cy="443726"/>
            </a:xfrm>
            <a:prstGeom prst="roundRect">
              <a:avLst>
                <a:gd name="adj" fmla="val 4579"/>
              </a:avLst>
            </a:prstGeom>
            <a:solidFill>
              <a:schemeClr val="bg1">
                <a:lumMod val="65000"/>
              </a:schemeClr>
            </a:solidFill>
            <a:ln w="9525">
              <a:noFill/>
              <a:round/>
              <a:headEnd/>
              <a:tailEnd/>
            </a:ln>
            <a:effectLst>
              <a:outerShdw blurRad="40000" dist="23000" dir="5400000" rotWithShape="0">
                <a:srgbClr val="808080">
                  <a:alpha val="34999"/>
                </a:srgbClr>
              </a:outerShdw>
            </a:effectLst>
          </p:spPr>
          <p:txBody>
            <a:bodyPr lIns="320040" tIns="0" rIns="0" bIns="0" anchor="ctr"/>
            <a:lstStyle/>
            <a:p>
              <a:pPr fontAlgn="auto">
                <a:spcBef>
                  <a:spcPts val="0"/>
                </a:spcBef>
                <a:spcAft>
                  <a:spcPts val="0"/>
                </a:spcAft>
                <a:defRPr/>
              </a:pPr>
              <a:r>
                <a:rPr lang="en-US" sz="1200" b="1" dirty="0" smtClean="0">
                  <a:solidFill>
                    <a:schemeClr val="bg1"/>
                  </a:solidFill>
                  <a:latin typeface="+mn-lt"/>
                  <a:ea typeface="+mn-ea"/>
                </a:rPr>
                <a:t>DB</a:t>
              </a:r>
              <a:endParaRPr lang="en-US" sz="1200" b="1" dirty="0">
                <a:solidFill>
                  <a:schemeClr val="bg1"/>
                </a:solidFill>
                <a:latin typeface="+mn-lt"/>
                <a:ea typeface="+mn-ea"/>
              </a:endParaRPr>
            </a:p>
          </p:txBody>
        </p:sp>
        <p:sp>
          <p:nvSpPr>
            <p:cNvPr id="17" name="Oval 194"/>
            <p:cNvSpPr/>
            <p:nvPr/>
          </p:nvSpPr>
          <p:spPr>
            <a:xfrm>
              <a:off x="3511555" y="1612382"/>
              <a:ext cx="206829" cy="215718"/>
            </a:xfrm>
            <a:custGeom>
              <a:avLst/>
              <a:gdLst/>
              <a:ahLst/>
              <a:cxnLst/>
              <a:rect l="l" t="t" r="r" b="b"/>
              <a:pathLst>
                <a:path w="564449" h="588709">
                  <a:moveTo>
                    <a:pt x="0" y="333271"/>
                  </a:moveTo>
                  <a:cubicBezTo>
                    <a:pt x="0" y="377805"/>
                    <a:pt x="126357" y="413907"/>
                    <a:pt x="282225" y="413907"/>
                  </a:cubicBezTo>
                  <a:cubicBezTo>
                    <a:pt x="438093" y="413907"/>
                    <a:pt x="564449" y="377805"/>
                    <a:pt x="564449" y="333271"/>
                  </a:cubicBezTo>
                  <a:lnTo>
                    <a:pt x="564449" y="508074"/>
                  </a:lnTo>
                  <a:lnTo>
                    <a:pt x="564449" y="508574"/>
                  </a:lnTo>
                  <a:lnTo>
                    <a:pt x="564273" y="508574"/>
                  </a:lnTo>
                  <a:cubicBezTo>
                    <a:pt x="563495" y="552879"/>
                    <a:pt x="437504" y="588709"/>
                    <a:pt x="282225" y="588709"/>
                  </a:cubicBezTo>
                  <a:cubicBezTo>
                    <a:pt x="126946" y="588709"/>
                    <a:pt x="956" y="552879"/>
                    <a:pt x="177" y="508574"/>
                  </a:cubicBezTo>
                  <a:lnTo>
                    <a:pt x="0" y="508574"/>
                  </a:lnTo>
                  <a:lnTo>
                    <a:pt x="0" y="508074"/>
                  </a:lnTo>
                  <a:close/>
                  <a:moveTo>
                    <a:pt x="0" y="111919"/>
                  </a:moveTo>
                  <a:cubicBezTo>
                    <a:pt x="0" y="156453"/>
                    <a:pt x="126357" y="192555"/>
                    <a:pt x="282225" y="192555"/>
                  </a:cubicBezTo>
                  <a:cubicBezTo>
                    <a:pt x="438093" y="192555"/>
                    <a:pt x="564449" y="156453"/>
                    <a:pt x="564449" y="111919"/>
                  </a:cubicBezTo>
                  <a:lnTo>
                    <a:pt x="564449" y="286722"/>
                  </a:lnTo>
                  <a:lnTo>
                    <a:pt x="564449" y="287222"/>
                  </a:lnTo>
                  <a:lnTo>
                    <a:pt x="564273" y="287222"/>
                  </a:lnTo>
                  <a:cubicBezTo>
                    <a:pt x="563495" y="331527"/>
                    <a:pt x="437504" y="367357"/>
                    <a:pt x="282225" y="367357"/>
                  </a:cubicBezTo>
                  <a:cubicBezTo>
                    <a:pt x="126946" y="367357"/>
                    <a:pt x="956" y="331527"/>
                    <a:pt x="177" y="287222"/>
                  </a:cubicBezTo>
                  <a:lnTo>
                    <a:pt x="0" y="287222"/>
                  </a:lnTo>
                  <a:lnTo>
                    <a:pt x="0" y="286722"/>
                  </a:lnTo>
                  <a:close/>
                  <a:moveTo>
                    <a:pt x="282224" y="0"/>
                  </a:moveTo>
                  <a:cubicBezTo>
                    <a:pt x="429518" y="0"/>
                    <a:pt x="548924" y="34116"/>
                    <a:pt x="548924" y="76200"/>
                  </a:cubicBezTo>
                  <a:cubicBezTo>
                    <a:pt x="548924" y="118284"/>
                    <a:pt x="429518" y="152400"/>
                    <a:pt x="282224" y="152400"/>
                  </a:cubicBezTo>
                  <a:cubicBezTo>
                    <a:pt x="134930" y="152400"/>
                    <a:pt x="15524" y="118284"/>
                    <a:pt x="15524" y="76200"/>
                  </a:cubicBezTo>
                  <a:cubicBezTo>
                    <a:pt x="15524" y="34116"/>
                    <a:pt x="134930" y="0"/>
                    <a:pt x="28222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p:cNvSpPr txBox="1"/>
          <p:nvPr/>
        </p:nvSpPr>
        <p:spPr>
          <a:xfrm>
            <a:off x="4370266" y="1428750"/>
            <a:ext cx="925253" cy="461665"/>
          </a:xfrm>
          <a:prstGeom prst="rect">
            <a:avLst/>
          </a:prstGeom>
          <a:noFill/>
        </p:spPr>
        <p:txBody>
          <a:bodyPr wrap="none" rtlCol="0">
            <a:spAutoFit/>
          </a:bodyPr>
          <a:lstStyle/>
          <a:p>
            <a:r>
              <a:rPr lang="en-US" sz="1200" dirty="0" smtClean="0">
                <a:solidFill>
                  <a:schemeClr val="bg1"/>
                </a:solidFill>
              </a:rPr>
              <a:t>Service</a:t>
            </a:r>
          </a:p>
          <a:p>
            <a:r>
              <a:rPr lang="en-US" sz="1200" dirty="0" smtClean="0">
                <a:solidFill>
                  <a:schemeClr val="bg1"/>
                </a:solidFill>
              </a:rPr>
              <a:t>credentials</a:t>
            </a:r>
          </a:p>
        </p:txBody>
      </p:sp>
      <p:sp>
        <p:nvSpPr>
          <p:cNvPr id="35" name="Right Arrow 34"/>
          <p:cNvSpPr/>
          <p:nvPr/>
        </p:nvSpPr>
        <p:spPr>
          <a:xfrm rot="10800000">
            <a:off x="3746317"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rot="10800000">
            <a:off x="3746317"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rot="10800000">
            <a:off x="1217143" y="249674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Arrow 49"/>
          <p:cNvSpPr/>
          <p:nvPr/>
        </p:nvSpPr>
        <p:spPr>
          <a:xfrm rot="10800000">
            <a:off x="1217143" y="3122397"/>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rot="10800000">
            <a:off x="6271377" y="2496745"/>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0800000">
            <a:off x="6271377" y="3122397"/>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6271377" y="2183919"/>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reserve resources</a:t>
            </a:r>
          </a:p>
        </p:txBody>
      </p:sp>
      <p:sp>
        <p:nvSpPr>
          <p:cNvPr id="63" name="Right Arrow 62"/>
          <p:cNvSpPr/>
          <p:nvPr/>
        </p:nvSpPr>
        <p:spPr>
          <a:xfrm>
            <a:off x="1220008"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4" name="Right Arrow 63"/>
          <p:cNvSpPr/>
          <p:nvPr/>
        </p:nvSpPr>
        <p:spPr>
          <a:xfrm>
            <a:off x="3744260" y="2183919"/>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a:solidFill>
                  <a:schemeClr val="bg1"/>
                </a:solidFill>
              </a:rPr>
              <a:t>create service (HTTP)</a:t>
            </a:r>
          </a:p>
        </p:txBody>
      </p:sp>
      <p:sp>
        <p:nvSpPr>
          <p:cNvPr id="65" name="Right Arrow 64"/>
          <p:cNvSpPr/>
          <p:nvPr/>
        </p:nvSpPr>
        <p:spPr>
          <a:xfrm>
            <a:off x="3746317" y="2819005"/>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6" name="Right Arrow 65"/>
          <p:cNvSpPr/>
          <p:nvPr/>
        </p:nvSpPr>
        <p:spPr>
          <a:xfrm>
            <a:off x="1222065" y="2822094"/>
            <a:ext cx="1614774" cy="304800"/>
          </a:xfrm>
          <a:prstGeom prst="rightArrow">
            <a:avLst>
              <a:gd name="adj1" fmla="val 65968"/>
              <a:gd name="adj2" fmla="val 85375"/>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4008" tIns="0" rIns="0" bIns="0" rtlCol="0" anchor="ctr"/>
          <a:lstStyle/>
          <a:p>
            <a:pPr algn="ctr"/>
            <a:r>
              <a:rPr lang="en-US" sz="1000" b="1" dirty="0" smtClean="0">
                <a:solidFill>
                  <a:schemeClr val="bg1"/>
                </a:solidFill>
              </a:rPr>
              <a:t>bind </a:t>
            </a:r>
            <a:r>
              <a:rPr lang="en-US" sz="1000" b="1" dirty="0">
                <a:solidFill>
                  <a:schemeClr val="bg1"/>
                </a:solidFill>
              </a:rPr>
              <a:t>service (HTTP)</a:t>
            </a:r>
          </a:p>
        </p:txBody>
      </p:sp>
      <p:sp>
        <p:nvSpPr>
          <p:cNvPr id="67" name="Right Arrow 66"/>
          <p:cNvSpPr/>
          <p:nvPr/>
        </p:nvSpPr>
        <p:spPr>
          <a:xfrm>
            <a:off x="6271377" y="2822094"/>
            <a:ext cx="1614774" cy="304800"/>
          </a:xfrm>
          <a:prstGeom prst="rightArrow">
            <a:avLst>
              <a:gd name="adj1" fmla="val 65968"/>
              <a:gd name="adj2" fmla="val 85375"/>
            </a:avLst>
          </a:prstGeom>
          <a:solidFill>
            <a:srgbClr val="F27C3A"/>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000" b="1" dirty="0">
                <a:solidFill>
                  <a:schemeClr val="bg1"/>
                </a:solidFill>
              </a:rPr>
              <a:t>obtain connection data</a:t>
            </a:r>
          </a:p>
        </p:txBody>
      </p:sp>
      <p:sp>
        <p:nvSpPr>
          <p:cNvPr id="9" name="Rounded Rectangle 8"/>
          <p:cNvSpPr>
            <a:spLocks noChangeArrowheads="1"/>
          </p:cNvSpPr>
          <p:nvPr/>
        </p:nvSpPr>
        <p:spPr bwMode="auto">
          <a:xfrm>
            <a:off x="304800"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CLI</a:t>
            </a:r>
            <a:endParaRPr lang="en-US" sz="1200" b="1" dirty="0">
              <a:solidFill>
                <a:schemeClr val="bg1"/>
              </a:solidFill>
              <a:latin typeface="+mn-lt"/>
              <a:ea typeface="+mn-ea"/>
            </a:endParaRPr>
          </a:p>
        </p:txBody>
      </p:sp>
      <p:sp>
        <p:nvSpPr>
          <p:cNvPr id="30" name="Rounded Rectangle 29"/>
          <p:cNvSpPr>
            <a:spLocks noChangeArrowheads="1"/>
          </p:cNvSpPr>
          <p:nvPr/>
        </p:nvSpPr>
        <p:spPr bwMode="auto">
          <a:xfrm>
            <a:off x="2831917"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Cloud Controller</a:t>
            </a:r>
            <a:endParaRPr lang="en-US" sz="1200" b="1" dirty="0">
              <a:solidFill>
                <a:schemeClr val="bg1"/>
              </a:solidFill>
              <a:latin typeface="+mn-lt"/>
              <a:ea typeface="+mn-ea"/>
            </a:endParaRPr>
          </a:p>
        </p:txBody>
      </p:sp>
      <p:sp>
        <p:nvSpPr>
          <p:cNvPr id="31" name="Rounded Rectangle 30"/>
          <p:cNvSpPr>
            <a:spLocks noChangeArrowheads="1"/>
          </p:cNvSpPr>
          <p:nvPr/>
        </p:nvSpPr>
        <p:spPr bwMode="auto">
          <a:xfrm>
            <a:off x="5359034"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Service</a:t>
            </a:r>
          </a:p>
          <a:p>
            <a:pPr algn="ctr" fontAlgn="auto">
              <a:spcBef>
                <a:spcPts val="0"/>
              </a:spcBef>
              <a:spcAft>
                <a:spcPts val="0"/>
              </a:spcAft>
              <a:defRPr/>
            </a:pPr>
            <a:r>
              <a:rPr lang="en-US" sz="1200" b="1" dirty="0" smtClean="0">
                <a:solidFill>
                  <a:schemeClr val="bg1"/>
                </a:solidFill>
              </a:rPr>
              <a:t>Broker</a:t>
            </a:r>
            <a:endParaRPr lang="en-US" sz="1200" b="1" dirty="0">
              <a:solidFill>
                <a:schemeClr val="bg1"/>
              </a:solidFill>
              <a:latin typeface="+mn-lt"/>
              <a:ea typeface="+mn-ea"/>
            </a:endParaRPr>
          </a:p>
        </p:txBody>
      </p:sp>
      <p:sp>
        <p:nvSpPr>
          <p:cNvPr id="32" name="Rounded Rectangle 31"/>
          <p:cNvSpPr>
            <a:spLocks noChangeArrowheads="1"/>
          </p:cNvSpPr>
          <p:nvPr/>
        </p:nvSpPr>
        <p:spPr bwMode="auto">
          <a:xfrm>
            <a:off x="7886151" y="2190750"/>
            <a:ext cx="914400" cy="1217216"/>
          </a:xfrm>
          <a:prstGeom prst="roundRect">
            <a:avLst>
              <a:gd name="adj" fmla="val 4579"/>
            </a:avLst>
          </a:prstGeom>
          <a:solidFill>
            <a:srgbClr val="33928A"/>
          </a:solidFill>
          <a:ln w="9525">
            <a:noFill/>
            <a:round/>
            <a:headEnd/>
            <a:tailEnd/>
          </a:ln>
          <a:effectLst>
            <a:outerShdw blurRad="40000" dist="23000" dir="5400000" rotWithShape="0">
              <a:srgbClr val="808080">
                <a:alpha val="34999"/>
              </a:srgbClr>
            </a:outerShdw>
          </a:effectLst>
        </p:spPr>
        <p:txBody>
          <a:bodyPr lIns="0" tIns="91440" rIns="0" bIns="0" anchor="t"/>
          <a:lstStyle/>
          <a:p>
            <a:pPr algn="ctr" fontAlgn="auto">
              <a:spcBef>
                <a:spcPts val="0"/>
              </a:spcBef>
              <a:spcAft>
                <a:spcPts val="0"/>
              </a:spcAft>
              <a:defRPr/>
            </a:pPr>
            <a:r>
              <a:rPr lang="en-US" sz="1200" b="1" dirty="0" smtClean="0">
                <a:solidFill>
                  <a:schemeClr val="bg1"/>
                </a:solidFill>
                <a:latin typeface="+mn-lt"/>
                <a:ea typeface="+mn-ea"/>
              </a:rPr>
              <a:t>Data</a:t>
            </a:r>
          </a:p>
          <a:p>
            <a:pPr algn="ctr" fontAlgn="auto">
              <a:spcBef>
                <a:spcPts val="0"/>
              </a:spcBef>
              <a:spcAft>
                <a:spcPts val="0"/>
              </a:spcAft>
              <a:defRPr/>
            </a:pPr>
            <a:r>
              <a:rPr lang="en-US" sz="1200" b="1" dirty="0" smtClean="0">
                <a:solidFill>
                  <a:schemeClr val="bg1"/>
                </a:solidFill>
              </a:rPr>
              <a:t>Service</a:t>
            </a:r>
            <a:endParaRPr lang="en-US" sz="1200" b="1" dirty="0">
              <a:solidFill>
                <a:schemeClr val="bg1"/>
              </a:solidFill>
              <a:latin typeface="+mn-lt"/>
              <a:ea typeface="+mn-ea"/>
            </a:endParaRPr>
          </a:p>
        </p:txBody>
      </p:sp>
      <p:sp>
        <p:nvSpPr>
          <p:cNvPr id="10" name="Rectangle 76"/>
          <p:cNvSpPr/>
          <p:nvPr/>
        </p:nvSpPr>
        <p:spPr>
          <a:xfrm>
            <a:off x="3189576" y="2785379"/>
            <a:ext cx="199082" cy="265671"/>
          </a:xfrm>
          <a:custGeom>
            <a:avLst/>
            <a:gdLst/>
            <a:ahLst/>
            <a:cxnLst/>
            <a:rect l="l" t="t" r="r" b="b"/>
            <a:pathLst>
              <a:path w="661988" h="883413">
                <a:moveTo>
                  <a:pt x="330994" y="679669"/>
                </a:moveTo>
                <a:lnTo>
                  <a:pt x="212885" y="769898"/>
                </a:lnTo>
                <a:cubicBezTo>
                  <a:pt x="244883" y="796653"/>
                  <a:pt x="286332" y="810415"/>
                  <a:pt x="330994" y="810415"/>
                </a:cubicBezTo>
                <a:cubicBezTo>
                  <a:pt x="375657" y="810415"/>
                  <a:pt x="417105" y="796653"/>
                  <a:pt x="449103" y="769899"/>
                </a:cubicBezTo>
                <a:close/>
                <a:moveTo>
                  <a:pt x="131181" y="527028"/>
                </a:moveTo>
                <a:cubicBezTo>
                  <a:pt x="122509" y="548919"/>
                  <a:pt x="118242" y="572793"/>
                  <a:pt x="118242" y="597663"/>
                </a:cubicBezTo>
                <a:cubicBezTo>
                  <a:pt x="118242" y="668352"/>
                  <a:pt x="152717" y="730988"/>
                  <a:pt x="208006" y="766609"/>
                </a:cubicBezTo>
                <a:lnTo>
                  <a:pt x="253230" y="620264"/>
                </a:lnTo>
                <a:close/>
                <a:moveTo>
                  <a:pt x="530807" y="527027"/>
                </a:moveTo>
                <a:lnTo>
                  <a:pt x="408757" y="620264"/>
                </a:lnTo>
                <a:lnTo>
                  <a:pt x="453981" y="766610"/>
                </a:lnTo>
                <a:cubicBezTo>
                  <a:pt x="509272" y="730989"/>
                  <a:pt x="543746" y="668352"/>
                  <a:pt x="543746" y="597663"/>
                </a:cubicBezTo>
                <a:cubicBezTo>
                  <a:pt x="543746" y="572793"/>
                  <a:pt x="539479" y="548919"/>
                  <a:pt x="530807" y="527027"/>
                </a:cubicBezTo>
                <a:close/>
                <a:moveTo>
                  <a:pt x="336192" y="385435"/>
                </a:moveTo>
                <a:lnTo>
                  <a:pt x="379054" y="524143"/>
                </a:lnTo>
                <a:lnTo>
                  <a:pt x="529912" y="524142"/>
                </a:lnTo>
                <a:cubicBezTo>
                  <a:pt x="501178" y="444293"/>
                  <a:pt x="425507" y="387120"/>
                  <a:pt x="336192" y="385435"/>
                </a:cubicBezTo>
                <a:close/>
                <a:moveTo>
                  <a:pt x="325796" y="385435"/>
                </a:moveTo>
                <a:cubicBezTo>
                  <a:pt x="236481" y="387120"/>
                  <a:pt x="160810" y="444294"/>
                  <a:pt x="132077" y="524142"/>
                </a:cubicBezTo>
                <a:lnTo>
                  <a:pt x="282933" y="524143"/>
                </a:lnTo>
                <a:close/>
                <a:moveTo>
                  <a:pt x="388144" y="107849"/>
                </a:moveTo>
                <a:lnTo>
                  <a:pt x="616744" y="107849"/>
                </a:lnTo>
                <a:lnTo>
                  <a:pt x="616744" y="214664"/>
                </a:lnTo>
                <a:lnTo>
                  <a:pt x="486412" y="358355"/>
                </a:lnTo>
                <a:cubicBezTo>
                  <a:pt x="564963" y="408954"/>
                  <a:pt x="616744" y="497262"/>
                  <a:pt x="616744" y="597663"/>
                </a:cubicBezTo>
                <a:cubicBezTo>
                  <a:pt x="616744" y="755478"/>
                  <a:pt x="488809" y="883413"/>
                  <a:pt x="330994" y="883413"/>
                </a:cubicBezTo>
                <a:cubicBezTo>
                  <a:pt x="173179" y="883413"/>
                  <a:pt x="45244" y="755478"/>
                  <a:pt x="45244" y="597663"/>
                </a:cubicBezTo>
                <a:cubicBezTo>
                  <a:pt x="45244" y="497384"/>
                  <a:pt x="96899" y="409170"/>
                  <a:pt x="175275" y="358519"/>
                </a:cubicBezTo>
                <a:lnTo>
                  <a:pt x="45244" y="215161"/>
                </a:lnTo>
                <a:lnTo>
                  <a:pt x="45244" y="108346"/>
                </a:lnTo>
                <a:lnTo>
                  <a:pt x="273844" y="108346"/>
                </a:lnTo>
                <a:lnTo>
                  <a:pt x="273844" y="215161"/>
                </a:lnTo>
                <a:lnTo>
                  <a:pt x="273844" y="317674"/>
                </a:lnTo>
                <a:cubicBezTo>
                  <a:pt x="292304" y="313881"/>
                  <a:pt x="311419" y="311913"/>
                  <a:pt x="330994" y="311913"/>
                </a:cubicBezTo>
                <a:lnTo>
                  <a:pt x="388144" y="317674"/>
                </a:lnTo>
                <a:lnTo>
                  <a:pt x="388144" y="214664"/>
                </a:lnTo>
                <a:close/>
                <a:moveTo>
                  <a:pt x="0" y="0"/>
                </a:moveTo>
                <a:lnTo>
                  <a:pt x="661988" y="0"/>
                </a:lnTo>
                <a:lnTo>
                  <a:pt x="661988" y="69056"/>
                </a:lnTo>
                <a:lnTo>
                  <a:pt x="0" y="69056"/>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75"/>
          <p:cNvSpPr/>
          <p:nvPr/>
        </p:nvSpPr>
        <p:spPr>
          <a:xfrm>
            <a:off x="5702459" y="2785379"/>
            <a:ext cx="227549" cy="227546"/>
          </a:xfrm>
          <a:custGeom>
            <a:avLst/>
            <a:gdLst/>
            <a:ahLst/>
            <a:cxnLst/>
            <a:rect l="l" t="t" r="r" b="b"/>
            <a:pathLst>
              <a:path w="3195025" h="3194985">
                <a:moveTo>
                  <a:pt x="683252" y="2245091"/>
                </a:moveTo>
                <a:cubicBezTo>
                  <a:pt x="526024" y="2245091"/>
                  <a:pt x="398566" y="2372549"/>
                  <a:pt x="398566" y="2529777"/>
                </a:cubicBezTo>
                <a:lnTo>
                  <a:pt x="398563" y="2529777"/>
                </a:lnTo>
                <a:cubicBezTo>
                  <a:pt x="398563" y="2687004"/>
                  <a:pt x="526021" y="2814463"/>
                  <a:pt x="683249" y="2814463"/>
                </a:cubicBezTo>
                <a:cubicBezTo>
                  <a:pt x="840476" y="2814463"/>
                  <a:pt x="967935" y="2687004"/>
                  <a:pt x="967935" y="2529777"/>
                </a:cubicBezTo>
                <a:lnTo>
                  <a:pt x="967935" y="2245091"/>
                </a:lnTo>
                <a:close/>
                <a:moveTo>
                  <a:pt x="2244948" y="2226032"/>
                </a:moveTo>
                <a:lnTo>
                  <a:pt x="2244948" y="2510715"/>
                </a:lnTo>
                <a:cubicBezTo>
                  <a:pt x="2244948" y="2667943"/>
                  <a:pt x="2372406" y="2795401"/>
                  <a:pt x="2529634" y="2795401"/>
                </a:cubicBezTo>
                <a:lnTo>
                  <a:pt x="2529634" y="2795404"/>
                </a:lnTo>
                <a:cubicBezTo>
                  <a:pt x="2686861" y="2795404"/>
                  <a:pt x="2814320" y="2667945"/>
                  <a:pt x="2814320" y="2510718"/>
                </a:cubicBezTo>
                <a:cubicBezTo>
                  <a:pt x="2814320" y="2353491"/>
                  <a:pt x="2686861" y="2226032"/>
                  <a:pt x="2529634" y="2226032"/>
                </a:cubicBezTo>
                <a:close/>
                <a:moveTo>
                  <a:pt x="1324215" y="1318407"/>
                </a:moveTo>
                <a:lnTo>
                  <a:pt x="1324215" y="1321813"/>
                </a:lnTo>
                <a:lnTo>
                  <a:pt x="1321332" y="1321813"/>
                </a:lnTo>
                <a:lnTo>
                  <a:pt x="1321332" y="1873653"/>
                </a:lnTo>
                <a:lnTo>
                  <a:pt x="1873510" y="1873653"/>
                </a:lnTo>
                <a:lnTo>
                  <a:pt x="1873510" y="1872635"/>
                </a:lnTo>
                <a:lnTo>
                  <a:pt x="1876578" y="1872635"/>
                </a:lnTo>
                <a:lnTo>
                  <a:pt x="1876578" y="1321332"/>
                </a:lnTo>
                <a:lnTo>
                  <a:pt x="1873693" y="1321332"/>
                </a:lnTo>
                <a:lnTo>
                  <a:pt x="1873693" y="1318407"/>
                </a:lnTo>
                <a:close/>
                <a:moveTo>
                  <a:pt x="668091" y="399044"/>
                </a:moveTo>
                <a:cubicBezTo>
                  <a:pt x="510864" y="399044"/>
                  <a:pt x="383405" y="526503"/>
                  <a:pt x="383405" y="683730"/>
                </a:cubicBezTo>
                <a:cubicBezTo>
                  <a:pt x="383405" y="840957"/>
                  <a:pt x="510864" y="968416"/>
                  <a:pt x="668091" y="968416"/>
                </a:cubicBezTo>
                <a:lnTo>
                  <a:pt x="952777" y="968416"/>
                </a:lnTo>
                <a:lnTo>
                  <a:pt x="952777" y="683733"/>
                </a:lnTo>
                <a:cubicBezTo>
                  <a:pt x="952777" y="526505"/>
                  <a:pt x="825319" y="399047"/>
                  <a:pt x="668091" y="399047"/>
                </a:cubicBezTo>
                <a:close/>
                <a:moveTo>
                  <a:pt x="2511776" y="380522"/>
                </a:moveTo>
                <a:cubicBezTo>
                  <a:pt x="2354549" y="380522"/>
                  <a:pt x="2227090" y="507981"/>
                  <a:pt x="2227090" y="665208"/>
                </a:cubicBezTo>
                <a:lnTo>
                  <a:pt x="2227090" y="949894"/>
                </a:lnTo>
                <a:lnTo>
                  <a:pt x="2511773" y="949894"/>
                </a:lnTo>
                <a:cubicBezTo>
                  <a:pt x="2669001" y="949894"/>
                  <a:pt x="2796459" y="822436"/>
                  <a:pt x="2796459" y="665208"/>
                </a:cubicBezTo>
                <a:lnTo>
                  <a:pt x="2796462" y="665208"/>
                </a:lnTo>
                <a:cubicBezTo>
                  <a:pt x="2796462" y="507981"/>
                  <a:pt x="2669003" y="380522"/>
                  <a:pt x="2511776" y="380522"/>
                </a:cubicBezTo>
                <a:close/>
                <a:moveTo>
                  <a:pt x="2534359" y="0"/>
                </a:moveTo>
                <a:cubicBezTo>
                  <a:pt x="2899234" y="0"/>
                  <a:pt x="3195025" y="295791"/>
                  <a:pt x="3195025" y="660666"/>
                </a:cubicBezTo>
                <a:lnTo>
                  <a:pt x="3195022" y="660666"/>
                </a:lnTo>
                <a:cubicBezTo>
                  <a:pt x="3195022" y="1025541"/>
                  <a:pt x="2899231" y="1321332"/>
                  <a:pt x="2534356" y="1321332"/>
                </a:cubicBezTo>
                <a:lnTo>
                  <a:pt x="2227340" y="1321332"/>
                </a:lnTo>
                <a:lnTo>
                  <a:pt x="2227340" y="1872635"/>
                </a:lnTo>
                <a:lnTo>
                  <a:pt x="2534176" y="1872635"/>
                </a:lnTo>
                <a:cubicBezTo>
                  <a:pt x="2899051" y="1872635"/>
                  <a:pt x="3194842" y="2168426"/>
                  <a:pt x="3194842" y="2533301"/>
                </a:cubicBezTo>
                <a:cubicBezTo>
                  <a:pt x="3194842" y="2898176"/>
                  <a:pt x="2899051" y="3193967"/>
                  <a:pt x="2534176" y="3193967"/>
                </a:cubicBezTo>
                <a:lnTo>
                  <a:pt x="2534176" y="3193964"/>
                </a:lnTo>
                <a:cubicBezTo>
                  <a:pt x="2169301" y="3193964"/>
                  <a:pt x="1873510" y="2898174"/>
                  <a:pt x="1873510" y="2533298"/>
                </a:cubicBezTo>
                <a:lnTo>
                  <a:pt x="1873510" y="2245313"/>
                </a:lnTo>
                <a:lnTo>
                  <a:pt x="1321332" y="2245313"/>
                </a:lnTo>
                <a:lnTo>
                  <a:pt x="1321332" y="2534319"/>
                </a:lnTo>
                <a:cubicBezTo>
                  <a:pt x="1321332" y="2899194"/>
                  <a:pt x="1025541" y="3194985"/>
                  <a:pt x="660666" y="3194985"/>
                </a:cubicBezTo>
                <a:cubicBezTo>
                  <a:pt x="295791" y="3194985"/>
                  <a:pt x="0" y="2899194"/>
                  <a:pt x="0" y="2534319"/>
                </a:cubicBezTo>
                <a:lnTo>
                  <a:pt x="2" y="2534319"/>
                </a:lnTo>
                <a:cubicBezTo>
                  <a:pt x="2" y="2169444"/>
                  <a:pt x="295793" y="1873653"/>
                  <a:pt x="660668" y="1873653"/>
                </a:cubicBezTo>
                <a:lnTo>
                  <a:pt x="969070" y="1873653"/>
                </a:lnTo>
                <a:lnTo>
                  <a:pt x="969070" y="1321813"/>
                </a:lnTo>
                <a:lnTo>
                  <a:pt x="663549" y="1321813"/>
                </a:lnTo>
                <a:cubicBezTo>
                  <a:pt x="298674" y="1321813"/>
                  <a:pt x="2883" y="1026022"/>
                  <a:pt x="2883" y="661147"/>
                </a:cubicBezTo>
                <a:cubicBezTo>
                  <a:pt x="2883" y="296272"/>
                  <a:pt x="298674" y="481"/>
                  <a:pt x="663549" y="481"/>
                </a:cubicBezTo>
                <a:lnTo>
                  <a:pt x="663549" y="484"/>
                </a:lnTo>
                <a:cubicBezTo>
                  <a:pt x="1028424" y="484"/>
                  <a:pt x="1324215" y="296274"/>
                  <a:pt x="1324215" y="661150"/>
                </a:cubicBezTo>
                <a:lnTo>
                  <a:pt x="1324215" y="987043"/>
                </a:lnTo>
                <a:lnTo>
                  <a:pt x="1873693" y="987043"/>
                </a:lnTo>
                <a:lnTo>
                  <a:pt x="1873693" y="660666"/>
                </a:lnTo>
                <a:cubicBezTo>
                  <a:pt x="1873693" y="295791"/>
                  <a:pt x="2169484" y="0"/>
                  <a:pt x="2534359"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1"/>
          <p:cNvSpPr/>
          <p:nvPr/>
        </p:nvSpPr>
        <p:spPr>
          <a:xfrm>
            <a:off x="628650" y="2809875"/>
            <a:ext cx="266700" cy="212420"/>
          </a:xfrm>
          <a:custGeom>
            <a:avLst/>
            <a:gdLst/>
            <a:ahLst/>
            <a:cxnLst/>
            <a:rect l="l" t="t" r="r" b="b"/>
            <a:pathLst>
              <a:path w="266700" h="212420">
                <a:moveTo>
                  <a:pt x="133255" y="122545"/>
                </a:moveTo>
                <a:lnTo>
                  <a:pt x="133255" y="148126"/>
                </a:lnTo>
                <a:lnTo>
                  <a:pt x="210911" y="148126"/>
                </a:lnTo>
                <a:lnTo>
                  <a:pt x="210911" y="122545"/>
                </a:lnTo>
                <a:close/>
                <a:moveTo>
                  <a:pt x="33175" y="28452"/>
                </a:moveTo>
                <a:lnTo>
                  <a:pt x="33175" y="57271"/>
                </a:lnTo>
                <a:lnTo>
                  <a:pt x="93453" y="88214"/>
                </a:lnTo>
                <a:lnTo>
                  <a:pt x="33175" y="119157"/>
                </a:lnTo>
                <a:lnTo>
                  <a:pt x="33175" y="147975"/>
                </a:lnTo>
                <a:lnTo>
                  <a:pt x="125592" y="100534"/>
                </a:lnTo>
                <a:lnTo>
                  <a:pt x="125592" y="75894"/>
                </a:lnTo>
                <a:close/>
                <a:moveTo>
                  <a:pt x="21117" y="0"/>
                </a:moveTo>
                <a:lnTo>
                  <a:pt x="245583" y="0"/>
                </a:lnTo>
                <a:cubicBezTo>
                  <a:pt x="257246" y="0"/>
                  <a:pt x="266700" y="9454"/>
                  <a:pt x="266700" y="21117"/>
                </a:cubicBezTo>
                <a:lnTo>
                  <a:pt x="266700" y="191303"/>
                </a:lnTo>
                <a:cubicBezTo>
                  <a:pt x="266700" y="202966"/>
                  <a:pt x="257246" y="212420"/>
                  <a:pt x="245583" y="212420"/>
                </a:cubicBezTo>
                <a:lnTo>
                  <a:pt x="21117" y="212420"/>
                </a:lnTo>
                <a:cubicBezTo>
                  <a:pt x="9454" y="212420"/>
                  <a:pt x="0" y="202966"/>
                  <a:pt x="0" y="191303"/>
                </a:cubicBezTo>
                <a:lnTo>
                  <a:pt x="0" y="21117"/>
                </a:lnTo>
                <a:cubicBezTo>
                  <a:pt x="0" y="9454"/>
                  <a:pt x="9454" y="0"/>
                  <a:pt x="21117"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170"/>
          <p:cNvSpPr/>
          <p:nvPr/>
        </p:nvSpPr>
        <p:spPr>
          <a:xfrm>
            <a:off x="8227936" y="2800127"/>
            <a:ext cx="230829" cy="222168"/>
          </a:xfrm>
          <a:custGeom>
            <a:avLst/>
            <a:gdLst/>
            <a:ahLst/>
            <a:cxnLst/>
            <a:rect l="l" t="t" r="r" b="b"/>
            <a:pathLst>
              <a:path w="230829" h="222168">
                <a:moveTo>
                  <a:pt x="0" y="122119"/>
                </a:moveTo>
                <a:cubicBezTo>
                  <a:pt x="0" y="138438"/>
                  <a:pt x="46300" y="151666"/>
                  <a:pt x="103414" y="151666"/>
                </a:cubicBezTo>
                <a:lnTo>
                  <a:pt x="103414" y="215718"/>
                </a:lnTo>
                <a:cubicBezTo>
                  <a:pt x="46516" y="215718"/>
                  <a:pt x="350" y="202589"/>
                  <a:pt x="65" y="186355"/>
                </a:cubicBezTo>
                <a:lnTo>
                  <a:pt x="0" y="186355"/>
                </a:lnTo>
                <a:lnTo>
                  <a:pt x="0" y="186171"/>
                </a:lnTo>
                <a:close/>
                <a:moveTo>
                  <a:pt x="0" y="41010"/>
                </a:moveTo>
                <a:cubicBezTo>
                  <a:pt x="0" y="57328"/>
                  <a:pt x="46300" y="70557"/>
                  <a:pt x="103414" y="70557"/>
                </a:cubicBezTo>
                <a:lnTo>
                  <a:pt x="103414" y="134609"/>
                </a:lnTo>
                <a:cubicBezTo>
                  <a:pt x="46516" y="134609"/>
                  <a:pt x="350" y="121480"/>
                  <a:pt x="65" y="105246"/>
                </a:cubicBezTo>
                <a:lnTo>
                  <a:pt x="0" y="105246"/>
                </a:lnTo>
                <a:lnTo>
                  <a:pt x="0" y="105062"/>
                </a:lnTo>
                <a:close/>
                <a:moveTo>
                  <a:pt x="118336" y="0"/>
                </a:moveTo>
                <a:lnTo>
                  <a:pt x="127085" y="0"/>
                </a:lnTo>
                <a:cubicBezTo>
                  <a:pt x="130281" y="0"/>
                  <a:pt x="132871" y="2591"/>
                  <a:pt x="132871" y="5786"/>
                </a:cubicBezTo>
                <a:cubicBezTo>
                  <a:pt x="132871" y="12636"/>
                  <a:pt x="133896" y="18535"/>
                  <a:pt x="135109" y="25202"/>
                </a:cubicBezTo>
                <a:cubicBezTo>
                  <a:pt x="143884" y="26925"/>
                  <a:pt x="152199" y="29931"/>
                  <a:pt x="159722" y="34255"/>
                </a:cubicBezTo>
                <a:cubicBezTo>
                  <a:pt x="165117" y="29779"/>
                  <a:pt x="169825" y="25852"/>
                  <a:pt x="174350" y="20459"/>
                </a:cubicBezTo>
                <a:cubicBezTo>
                  <a:pt x="176404" y="18011"/>
                  <a:pt x="180054" y="17692"/>
                  <a:pt x="182502" y="19746"/>
                </a:cubicBezTo>
                <a:lnTo>
                  <a:pt x="189333" y="25478"/>
                </a:lnTo>
                <a:lnTo>
                  <a:pt x="190381" y="26357"/>
                </a:lnTo>
                <a:lnTo>
                  <a:pt x="197212" y="32089"/>
                </a:lnTo>
                <a:cubicBezTo>
                  <a:pt x="199660" y="34143"/>
                  <a:pt x="199979" y="37793"/>
                  <a:pt x="197925" y="40241"/>
                </a:cubicBezTo>
                <a:cubicBezTo>
                  <a:pt x="193510" y="45502"/>
                  <a:pt x="190499" y="50693"/>
                  <a:pt x="187132" y="56600"/>
                </a:cubicBezTo>
                <a:cubicBezTo>
                  <a:pt x="192683" y="63368"/>
                  <a:pt x="197246" y="70971"/>
                  <a:pt x="200399" y="79280"/>
                </a:cubicBezTo>
                <a:cubicBezTo>
                  <a:pt x="207506" y="79319"/>
                  <a:pt x="213695" y="79351"/>
                  <a:pt x="220704" y="78115"/>
                </a:cubicBezTo>
                <a:cubicBezTo>
                  <a:pt x="223851" y="77560"/>
                  <a:pt x="226852" y="79661"/>
                  <a:pt x="227407" y="82808"/>
                </a:cubicBezTo>
                <a:lnTo>
                  <a:pt x="228955" y="91590"/>
                </a:lnTo>
                <a:lnTo>
                  <a:pt x="229193" y="92937"/>
                </a:lnTo>
                <a:lnTo>
                  <a:pt x="230741" y="101719"/>
                </a:lnTo>
                <a:cubicBezTo>
                  <a:pt x="231296" y="104866"/>
                  <a:pt x="229195" y="107867"/>
                  <a:pt x="226048" y="108422"/>
                </a:cubicBezTo>
                <a:cubicBezTo>
                  <a:pt x="219251" y="109621"/>
                  <a:pt x="213585" y="111676"/>
                  <a:pt x="207170" y="114051"/>
                </a:cubicBezTo>
                <a:cubicBezTo>
                  <a:pt x="207083" y="123369"/>
                  <a:pt x="205567" y="132345"/>
                  <a:pt x="202673" y="140719"/>
                </a:cubicBezTo>
                <a:cubicBezTo>
                  <a:pt x="207974" y="145217"/>
                  <a:pt x="212637" y="149143"/>
                  <a:pt x="218693" y="152639"/>
                </a:cubicBezTo>
                <a:cubicBezTo>
                  <a:pt x="221461" y="154237"/>
                  <a:pt x="222409" y="157776"/>
                  <a:pt x="220811" y="160543"/>
                </a:cubicBezTo>
                <a:lnTo>
                  <a:pt x="216352" y="168266"/>
                </a:lnTo>
                <a:lnTo>
                  <a:pt x="215669" y="169450"/>
                </a:lnTo>
                <a:lnTo>
                  <a:pt x="211210" y="177173"/>
                </a:lnTo>
                <a:cubicBezTo>
                  <a:pt x="209612" y="179941"/>
                  <a:pt x="206073" y="180889"/>
                  <a:pt x="203306" y="179291"/>
                </a:cubicBezTo>
                <a:cubicBezTo>
                  <a:pt x="197338" y="175845"/>
                  <a:pt x="191685" y="173779"/>
                  <a:pt x="185257" y="171480"/>
                </a:cubicBezTo>
                <a:cubicBezTo>
                  <a:pt x="179562" y="178286"/>
                  <a:pt x="172757" y="184107"/>
                  <a:pt x="165190" y="188824"/>
                </a:cubicBezTo>
                <a:cubicBezTo>
                  <a:pt x="166330" y="195504"/>
                  <a:pt x="167384" y="201397"/>
                  <a:pt x="169727" y="207834"/>
                </a:cubicBezTo>
                <a:cubicBezTo>
                  <a:pt x="170820" y="210837"/>
                  <a:pt x="169272" y="214157"/>
                  <a:pt x="166269" y="215250"/>
                </a:cubicBezTo>
                <a:lnTo>
                  <a:pt x="157889" y="218300"/>
                </a:lnTo>
                <a:lnTo>
                  <a:pt x="156604" y="218768"/>
                </a:lnTo>
                <a:lnTo>
                  <a:pt x="148224" y="221818"/>
                </a:lnTo>
                <a:cubicBezTo>
                  <a:pt x="145222" y="222911"/>
                  <a:pt x="141901" y="221362"/>
                  <a:pt x="140808" y="218359"/>
                </a:cubicBezTo>
                <a:cubicBezTo>
                  <a:pt x="138516" y="212062"/>
                  <a:pt x="135614" y="206956"/>
                  <a:pt x="132286" y="201261"/>
                </a:cubicBezTo>
                <a:lnTo>
                  <a:pt x="118336" y="202496"/>
                </a:lnTo>
                <a:lnTo>
                  <a:pt x="118336" y="159214"/>
                </a:lnTo>
                <a:cubicBezTo>
                  <a:pt x="144027" y="159165"/>
                  <a:pt x="164829" y="138314"/>
                  <a:pt x="164829" y="112605"/>
                </a:cubicBezTo>
                <a:cubicBezTo>
                  <a:pt x="164829" y="86895"/>
                  <a:pt x="144027" y="66045"/>
                  <a:pt x="118336" y="65995"/>
                </a:cubicBezTo>
                <a:close/>
                <a:moveTo>
                  <a:pt x="103414" y="0"/>
                </a:moveTo>
                <a:lnTo>
                  <a:pt x="103414" y="55843"/>
                </a:lnTo>
                <a:cubicBezTo>
                  <a:pt x="49442" y="55843"/>
                  <a:pt x="5689" y="43342"/>
                  <a:pt x="5689" y="27922"/>
                </a:cubicBezTo>
                <a:cubicBezTo>
                  <a:pt x="5689" y="12501"/>
                  <a:pt x="49442" y="0"/>
                  <a:pt x="103414" y="0"/>
                </a:cubicBez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Arrow 67"/>
          <p:cNvSpPr/>
          <p:nvPr/>
        </p:nvSpPr>
        <p:spPr>
          <a:xfrm rot="16200000">
            <a:off x="3134436" y="1883668"/>
            <a:ext cx="309363" cy="304800"/>
          </a:xfrm>
          <a:prstGeom prst="rightArrow">
            <a:avLst>
              <a:gd name="adj1" fmla="val 51014"/>
              <a:gd name="adj2" fmla="val 56403"/>
            </a:avLst>
          </a:prstGeom>
          <a:solidFill>
            <a:srgbClr val="7F7F7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536058"/>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500"/>
                                        <p:tgtEl>
                                          <p:spTgt spid="6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left)">
                                      <p:cBhvr>
                                        <p:cTn id="16" dur="500"/>
                                        <p:tgtEl>
                                          <p:spTgt spid="59"/>
                                        </p:tgtEl>
                                      </p:cBhvr>
                                    </p:animEffect>
                                  </p:childTnLst>
                                </p:cTn>
                              </p:par>
                            </p:childTnLst>
                          </p:cTn>
                        </p:par>
                        <p:par>
                          <p:cTn id="17" fill="hold">
                            <p:stCondLst>
                              <p:cond delay="500"/>
                            </p:stCondLst>
                            <p:childTnLst>
                              <p:par>
                                <p:cTn id="18" presetID="22" presetClass="entr" presetSubtype="2"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right)">
                                      <p:cBhvr>
                                        <p:cTn id="20" dur="500"/>
                                        <p:tgtEl>
                                          <p:spTgt spid="55"/>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1500"/>
                            </p:stCondLst>
                            <p:childTnLst>
                              <p:par>
                                <p:cTn id="26" presetID="22" presetClass="entr" presetSubtype="2" fill="hold" grpId="0" nodeType="after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right)">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par>
                          <p:cTn id="43" fill="hold">
                            <p:stCondLst>
                              <p:cond delay="500"/>
                            </p:stCondLst>
                            <p:childTnLst>
                              <p:par>
                                <p:cTn id="44" presetID="22" presetClass="entr" presetSubtype="2"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right)">
                                      <p:cBhvr>
                                        <p:cTn id="46" dur="500"/>
                                        <p:tgtEl>
                                          <p:spTgt spid="57"/>
                                        </p:tgtEl>
                                      </p:cBhvr>
                                    </p:animEffect>
                                  </p:childTnLst>
                                </p:cTn>
                              </p:par>
                            </p:childTnLst>
                          </p:cTn>
                        </p:par>
                        <p:par>
                          <p:cTn id="47" fill="hold">
                            <p:stCondLst>
                              <p:cond delay="1000"/>
                            </p:stCondLst>
                            <p:childTnLst>
                              <p:par>
                                <p:cTn id="48" presetID="22" presetClass="entr" presetSubtype="2" fill="hold" grpId="0"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right)">
                                      <p:cBhvr>
                                        <p:cTn id="50" dur="500"/>
                                        <p:tgtEl>
                                          <p:spTgt spid="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down)">
                                      <p:cBhvr>
                                        <p:cTn id="55" dur="500"/>
                                        <p:tgtEl>
                                          <p:spTgt spid="68"/>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wipe(right)">
                                      <p:cBhvr>
                                        <p:cTn id="6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5" grpId="0" animBg="1"/>
      <p:bldP spid="37" grpId="0" animBg="1"/>
      <p:bldP spid="48" grpId="0" animBg="1"/>
      <p:bldP spid="50" grpId="0" animBg="1"/>
      <p:bldP spid="55" grpId="0" animBg="1"/>
      <p:bldP spid="57" grpId="0" animBg="1"/>
      <p:bldP spid="59" grpId="0" animBg="1"/>
      <p:bldP spid="63" grpId="0" animBg="1"/>
      <p:bldP spid="64" grpId="0" animBg="1"/>
      <p:bldP spid="65" grpId="0" animBg="1"/>
      <p:bldP spid="66" grpId="0" animBg="1"/>
      <p:bldP spid="67" grpId="0" animBg="1"/>
      <p:bldP spid="6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4-09-16 at 6.48.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09550"/>
            <a:ext cx="7944794" cy="4312281"/>
          </a:xfrm>
          <a:prstGeom prst="rect">
            <a:avLst/>
          </a:prstGeom>
        </p:spPr>
      </p:pic>
      <p:pic>
        <p:nvPicPr>
          <p:cNvPr id="6" name="Picture 5" descr="Screen Shot 2014-09-16 at 6.50.58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1352550"/>
            <a:ext cx="3455410" cy="3276601"/>
          </a:xfrm>
          <a:prstGeom prst="rect">
            <a:avLst/>
          </a:prstGeom>
        </p:spPr>
      </p:pic>
      <p:cxnSp>
        <p:nvCxnSpPr>
          <p:cNvPr id="20" name="Curved Connector 19"/>
          <p:cNvCxnSpPr/>
          <p:nvPr/>
        </p:nvCxnSpPr>
        <p:spPr>
          <a:xfrm rot="10800000">
            <a:off x="1219199" y="3562350"/>
            <a:ext cx="4648201" cy="685800"/>
          </a:xfrm>
          <a:prstGeom prst="curvedConnector3">
            <a:avLst/>
          </a:prstGeom>
          <a:ln w="19050">
            <a:solidFill>
              <a:schemeClr val="bg2"/>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89188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F.jpg"/>
          <p:cNvPicPr/>
          <p:nvPr/>
        </p:nvPicPr>
        <p:blipFill rotWithShape="1">
          <a:blip r:embed="rId3">
            <a:extLst/>
          </a:blip>
          <a:srcRect l="503" r="159" b="25500"/>
          <a:stretch/>
        </p:blipFill>
        <p:spPr>
          <a:xfrm>
            <a:off x="0" y="0"/>
            <a:ext cx="9144000" cy="5143500"/>
          </a:xfrm>
          <a:prstGeom prst="rect">
            <a:avLst/>
          </a:prstGeom>
          <a:ln w="12700">
            <a:miter lim="400000"/>
          </a:ln>
        </p:spPr>
      </p:pic>
      <p:sp>
        <p:nvSpPr>
          <p:cNvPr id="9" name="Rectangle 8"/>
          <p:cNvSpPr/>
          <p:nvPr/>
        </p:nvSpPr>
        <p:spPr>
          <a:xfrm>
            <a:off x="0" y="0"/>
            <a:ext cx="9144000" cy="5143500"/>
          </a:xfrm>
          <a:prstGeom prst="rect">
            <a:avLst/>
          </a:prstGeom>
          <a:solidFill>
            <a:srgbClr val="182730">
              <a:alpha val="79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1104" y="2126463"/>
            <a:ext cx="8539274" cy="677108"/>
          </a:xfrm>
          <a:prstGeom prst="rect">
            <a:avLst/>
          </a:prstGeom>
          <a:noFill/>
        </p:spPr>
        <p:txBody>
          <a:bodyPr wrap="square" rtlCol="0">
            <a:spAutoFit/>
          </a:bodyPr>
          <a:lstStyle/>
          <a:p>
            <a:pPr algn="ctr"/>
            <a:r>
              <a:rPr lang="en-US" sz="3800" b="1" dirty="0" smtClean="0">
                <a:solidFill>
                  <a:schemeClr val="bg1"/>
                </a:solidFill>
              </a:rPr>
              <a:t>Tools</a:t>
            </a:r>
          </a:p>
        </p:txBody>
      </p:sp>
    </p:spTree>
    <p:extLst>
      <p:ext uri="{BB962C8B-B14F-4D97-AF65-F5344CB8AC3E}">
        <p14:creationId xmlns:p14="http://schemas.microsoft.com/office/powerpoint/2010/main" val="303129085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Pivotal Tracker </a:t>
            </a:r>
            <a:endParaRPr lang="en-US" dirty="0"/>
          </a:p>
        </p:txBody>
      </p:sp>
      <p:sp>
        <p:nvSpPr>
          <p:cNvPr id="5" name="Oval 4"/>
          <p:cNvSpPr/>
          <p:nvPr/>
        </p:nvSpPr>
        <p:spPr>
          <a:xfrm>
            <a:off x="2145364" y="1171428"/>
            <a:ext cx="961715" cy="961715"/>
          </a:xfrm>
          <a:prstGeom prst="ellipse">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cap="all" spc="-50" baseline="12000" dirty="0" smtClean="0">
                <a:latin typeface="Arial Black"/>
              </a:rPr>
              <a:t>Gathering </a:t>
            </a:r>
          </a:p>
          <a:p>
            <a:pPr algn="ctr"/>
            <a:r>
              <a:rPr lang="en-US" sz="1000" b="1" cap="all" spc="-50" baseline="12000" dirty="0" smtClean="0">
                <a:latin typeface="Arial Black"/>
              </a:rPr>
              <a:t>requirements</a:t>
            </a:r>
            <a:endParaRPr lang="en-US" sz="1000" b="1" cap="all" spc="-50" baseline="12000" dirty="0">
              <a:latin typeface="Arial Black"/>
            </a:endParaRPr>
          </a:p>
        </p:txBody>
      </p:sp>
      <p:sp>
        <p:nvSpPr>
          <p:cNvPr id="6" name="Oval 5"/>
          <p:cNvSpPr/>
          <p:nvPr/>
        </p:nvSpPr>
        <p:spPr>
          <a:xfrm>
            <a:off x="3296468" y="1977363"/>
            <a:ext cx="961715" cy="961715"/>
          </a:xfrm>
          <a:prstGeom prst="ellipse">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cap="all" spc="-50" baseline="12000" dirty="0" smtClean="0">
                <a:latin typeface="Arial Black"/>
              </a:rPr>
              <a:t>Story</a:t>
            </a:r>
          </a:p>
          <a:p>
            <a:pPr algn="ctr"/>
            <a:r>
              <a:rPr lang="en-US" sz="1000" b="1" cap="all" spc="-50" baseline="12000" dirty="0" smtClean="0">
                <a:latin typeface="Arial Black"/>
              </a:rPr>
              <a:t>Breakdown</a:t>
            </a:r>
            <a:endParaRPr lang="en-US" sz="1000" b="1" cap="all" spc="-50" baseline="12000" dirty="0">
              <a:latin typeface="Arial Black"/>
            </a:endParaRPr>
          </a:p>
        </p:txBody>
      </p:sp>
      <p:sp>
        <p:nvSpPr>
          <p:cNvPr id="7" name="Oval 6"/>
          <p:cNvSpPr/>
          <p:nvPr/>
        </p:nvSpPr>
        <p:spPr>
          <a:xfrm>
            <a:off x="3288582" y="3091568"/>
            <a:ext cx="961715" cy="961715"/>
          </a:xfrm>
          <a:prstGeom prst="ellipse">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cap="all" spc="-50" baseline="12000" dirty="0" smtClean="0">
                <a:latin typeface="Arial Black"/>
              </a:rPr>
              <a:t>Story</a:t>
            </a:r>
          </a:p>
          <a:p>
            <a:pPr algn="ctr"/>
            <a:r>
              <a:rPr lang="en-US" sz="1000" b="1" cap="all" spc="-50" baseline="12000" dirty="0" smtClean="0">
                <a:latin typeface="Arial Black"/>
              </a:rPr>
              <a:t>Estimation</a:t>
            </a:r>
            <a:endParaRPr lang="en-US" sz="1000" b="1" cap="all" spc="-50" baseline="12000" dirty="0">
              <a:latin typeface="Arial Black"/>
            </a:endParaRPr>
          </a:p>
        </p:txBody>
      </p:sp>
      <p:sp>
        <p:nvSpPr>
          <p:cNvPr id="8" name="Oval 7"/>
          <p:cNvSpPr/>
          <p:nvPr/>
        </p:nvSpPr>
        <p:spPr>
          <a:xfrm>
            <a:off x="2146365" y="3663216"/>
            <a:ext cx="961715" cy="961715"/>
          </a:xfrm>
          <a:prstGeom prst="ellipse">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cap="all" spc="-50" baseline="12000" dirty="0" err="1" smtClean="0">
                <a:latin typeface="Arial Black"/>
              </a:rPr>
              <a:t>Priotization</a:t>
            </a:r>
            <a:endParaRPr lang="en-US" sz="1000" b="1" cap="all" spc="-50" baseline="12000" dirty="0">
              <a:latin typeface="Arial Black"/>
            </a:endParaRPr>
          </a:p>
        </p:txBody>
      </p:sp>
      <p:sp>
        <p:nvSpPr>
          <p:cNvPr id="9" name="Oval 8"/>
          <p:cNvSpPr/>
          <p:nvPr/>
        </p:nvSpPr>
        <p:spPr>
          <a:xfrm>
            <a:off x="1016478" y="3100428"/>
            <a:ext cx="961715" cy="961715"/>
          </a:xfrm>
          <a:prstGeom prst="ellipse">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cap="all" spc="-50" baseline="12000" dirty="0" smtClean="0">
                <a:latin typeface="Arial Black"/>
              </a:rPr>
              <a:t>Build</a:t>
            </a:r>
          </a:p>
          <a:p>
            <a:pPr algn="ctr"/>
            <a:r>
              <a:rPr lang="en-US" sz="1000" b="1" cap="all" spc="-50" baseline="12000" dirty="0" smtClean="0">
                <a:latin typeface="Arial Black"/>
              </a:rPr>
              <a:t>Software</a:t>
            </a:r>
            <a:endParaRPr lang="en-US" sz="1000" b="1" cap="all" spc="-50" baseline="12000" dirty="0">
              <a:latin typeface="Arial Black"/>
            </a:endParaRPr>
          </a:p>
        </p:txBody>
      </p:sp>
      <p:sp>
        <p:nvSpPr>
          <p:cNvPr id="10" name="Oval 9"/>
          <p:cNvSpPr/>
          <p:nvPr/>
        </p:nvSpPr>
        <p:spPr>
          <a:xfrm>
            <a:off x="1008592" y="1970421"/>
            <a:ext cx="961715" cy="961715"/>
          </a:xfrm>
          <a:prstGeom prst="ellipse">
            <a:avLst/>
          </a:prstGeom>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1000" b="1" cap="all" spc="-50" baseline="12000" dirty="0" smtClean="0">
                <a:latin typeface="Arial Black"/>
              </a:rPr>
              <a:t>Acceptance</a:t>
            </a:r>
            <a:endParaRPr lang="en-US" sz="1000" b="1" cap="all" spc="-50" baseline="12000" dirty="0">
              <a:latin typeface="Arial Black"/>
            </a:endParaRPr>
          </a:p>
        </p:txBody>
      </p:sp>
      <p:pic>
        <p:nvPicPr>
          <p:cNvPr id="11" name="Picture 10">
            <a:hlinkClick r:id="rId2"/>
          </p:cNvPr>
          <p:cNvPicPr>
            <a:picLocks noChangeAspect="1"/>
          </p:cNvPicPr>
          <p:nvPr/>
        </p:nvPicPr>
        <p:blipFill>
          <a:blip r:embed="rId3"/>
          <a:stretch>
            <a:fillRect/>
          </a:stretch>
        </p:blipFill>
        <p:spPr>
          <a:xfrm>
            <a:off x="5025058" y="1638552"/>
            <a:ext cx="3455802" cy="1953657"/>
          </a:xfrm>
          <a:prstGeom prst="rect">
            <a:avLst/>
          </a:prstGeom>
        </p:spPr>
      </p:pic>
      <p:sp>
        <p:nvSpPr>
          <p:cNvPr id="12" name="TextBox 11"/>
          <p:cNvSpPr txBox="1"/>
          <p:nvPr/>
        </p:nvSpPr>
        <p:spPr>
          <a:xfrm>
            <a:off x="5263919" y="3713403"/>
            <a:ext cx="2956714" cy="307777"/>
          </a:xfrm>
          <a:prstGeom prst="rect">
            <a:avLst/>
          </a:prstGeom>
          <a:noFill/>
        </p:spPr>
        <p:txBody>
          <a:bodyPr wrap="square" rtlCol="0">
            <a:spAutoFit/>
          </a:bodyPr>
          <a:lstStyle/>
          <a:p>
            <a:pPr algn="ctr"/>
            <a:r>
              <a:rPr lang="en-US" sz="1400" b="1" dirty="0" smtClean="0">
                <a:solidFill>
                  <a:schemeClr val="bg2"/>
                </a:solidFill>
              </a:rPr>
              <a:t>Click link image to intro video</a:t>
            </a:r>
          </a:p>
        </p:txBody>
      </p:sp>
      <p:sp>
        <p:nvSpPr>
          <p:cNvPr id="2" name="TextBox 1"/>
          <p:cNvSpPr txBox="1"/>
          <p:nvPr/>
        </p:nvSpPr>
        <p:spPr>
          <a:xfrm>
            <a:off x="4537400" y="933455"/>
            <a:ext cx="4363719" cy="369332"/>
          </a:xfrm>
          <a:prstGeom prst="rect">
            <a:avLst/>
          </a:prstGeom>
          <a:noFill/>
        </p:spPr>
        <p:txBody>
          <a:bodyPr wrap="square" rtlCol="0">
            <a:spAutoFit/>
          </a:bodyPr>
          <a:lstStyle/>
          <a:p>
            <a:pPr algn="ctr"/>
            <a:r>
              <a:rPr lang="en-US" dirty="0" smtClean="0">
                <a:solidFill>
                  <a:schemeClr val="bg2"/>
                </a:solidFill>
                <a:hlinkClick r:id="rId4"/>
              </a:rPr>
              <a:t>http://pirovtaltracker.com</a:t>
            </a:r>
            <a:r>
              <a:rPr lang="en-US" dirty="0" smtClean="0">
                <a:solidFill>
                  <a:schemeClr val="bg2"/>
                </a:solidFill>
              </a:rPr>
              <a:t> </a:t>
            </a:r>
          </a:p>
        </p:txBody>
      </p:sp>
    </p:spTree>
    <p:extLst>
      <p:ext uri="{BB962C8B-B14F-4D97-AF65-F5344CB8AC3E}">
        <p14:creationId xmlns:p14="http://schemas.microsoft.com/office/powerpoint/2010/main" val="139298050"/>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t>
            </a:r>
            <a:endParaRPr lang="en-US" dirty="0"/>
          </a:p>
        </p:txBody>
      </p:sp>
      <p:pic>
        <p:nvPicPr>
          <p:cNvPr id="4" name="Picture 3"/>
          <p:cNvPicPr>
            <a:picLocks noChangeAspect="1"/>
          </p:cNvPicPr>
          <p:nvPr/>
        </p:nvPicPr>
        <p:blipFill>
          <a:blip r:embed="rId2"/>
          <a:stretch>
            <a:fillRect/>
          </a:stretch>
        </p:blipFill>
        <p:spPr>
          <a:xfrm>
            <a:off x="663542" y="1163756"/>
            <a:ext cx="2717800" cy="3009900"/>
          </a:xfrm>
          <a:prstGeom prst="rect">
            <a:avLst/>
          </a:prstGeom>
        </p:spPr>
      </p:pic>
      <p:pic>
        <p:nvPicPr>
          <p:cNvPr id="5" name="Picture 4"/>
          <p:cNvPicPr>
            <a:picLocks noChangeAspect="1"/>
          </p:cNvPicPr>
          <p:nvPr/>
        </p:nvPicPr>
        <p:blipFill>
          <a:blip r:embed="rId3"/>
          <a:stretch>
            <a:fillRect/>
          </a:stretch>
        </p:blipFill>
        <p:spPr>
          <a:xfrm>
            <a:off x="3842449" y="2096721"/>
            <a:ext cx="4981643" cy="1170686"/>
          </a:xfrm>
          <a:prstGeom prst="rect">
            <a:avLst/>
          </a:prstGeom>
        </p:spPr>
      </p:pic>
    </p:spTree>
    <p:extLst>
      <p:ext uri="{BB962C8B-B14F-4D97-AF65-F5344CB8AC3E}">
        <p14:creationId xmlns:p14="http://schemas.microsoft.com/office/powerpoint/2010/main" val="30195610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Concourse: CI that scales with your project</a:t>
            </a:r>
            <a:endParaRPr lang="en-US" dirty="0"/>
          </a:p>
        </p:txBody>
      </p:sp>
      <p:sp>
        <p:nvSpPr>
          <p:cNvPr id="4" name="Rectangle 3"/>
          <p:cNvSpPr/>
          <p:nvPr/>
        </p:nvSpPr>
        <p:spPr>
          <a:xfrm>
            <a:off x="2904005" y="3317859"/>
            <a:ext cx="3009422" cy="307777"/>
          </a:xfrm>
          <a:prstGeom prst="rect">
            <a:avLst/>
          </a:prstGeom>
        </p:spPr>
        <p:txBody>
          <a:bodyPr wrap="square">
            <a:spAutoFit/>
          </a:bodyPr>
          <a:lstStyle/>
          <a:p>
            <a:pPr algn="ctr"/>
            <a:r>
              <a:rPr lang="en-US" sz="1400" b="1" dirty="0"/>
              <a:t>http://</a:t>
            </a:r>
            <a:r>
              <a:rPr lang="en-US" sz="1400" b="1" dirty="0" err="1"/>
              <a:t>concourse.ci</a:t>
            </a:r>
            <a:r>
              <a:rPr lang="en-US" sz="1400" b="1" dirty="0"/>
              <a:t>/</a:t>
            </a:r>
          </a:p>
        </p:txBody>
      </p:sp>
      <p:pic>
        <p:nvPicPr>
          <p:cNvPr id="5" name="Picture 4"/>
          <p:cNvPicPr>
            <a:picLocks noChangeAspect="1"/>
          </p:cNvPicPr>
          <p:nvPr/>
        </p:nvPicPr>
        <p:blipFill rotWithShape="1">
          <a:blip r:embed="rId2"/>
          <a:srcRect l="4771" t="42036" r="4691" b="28181"/>
          <a:stretch/>
        </p:blipFill>
        <p:spPr>
          <a:xfrm>
            <a:off x="416848" y="1560987"/>
            <a:ext cx="8278798" cy="1531900"/>
          </a:xfrm>
          <a:prstGeom prst="rect">
            <a:avLst/>
          </a:prstGeom>
        </p:spPr>
      </p:pic>
    </p:spTree>
    <p:extLst>
      <p:ext uri="{BB962C8B-B14F-4D97-AF65-F5344CB8AC3E}">
        <p14:creationId xmlns:p14="http://schemas.microsoft.com/office/powerpoint/2010/main" val="358495555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F.jpg"/>
          <p:cNvPicPr/>
          <p:nvPr/>
        </p:nvPicPr>
        <p:blipFill rotWithShape="1">
          <a:blip r:embed="rId3">
            <a:extLst/>
          </a:blip>
          <a:srcRect l="503" r="159" b="25500"/>
          <a:stretch/>
        </p:blipFill>
        <p:spPr>
          <a:xfrm>
            <a:off x="0" y="0"/>
            <a:ext cx="9144000" cy="5143500"/>
          </a:xfrm>
          <a:prstGeom prst="rect">
            <a:avLst/>
          </a:prstGeom>
          <a:ln w="12700">
            <a:miter lim="400000"/>
          </a:ln>
        </p:spPr>
      </p:pic>
      <p:sp>
        <p:nvSpPr>
          <p:cNvPr id="9" name="Rectangle 8"/>
          <p:cNvSpPr/>
          <p:nvPr/>
        </p:nvSpPr>
        <p:spPr>
          <a:xfrm>
            <a:off x="0" y="0"/>
            <a:ext cx="9144000" cy="5143500"/>
          </a:xfrm>
          <a:prstGeom prst="rect">
            <a:avLst/>
          </a:prstGeom>
          <a:solidFill>
            <a:srgbClr val="182730">
              <a:alpha val="79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1104" y="2126463"/>
            <a:ext cx="8539274" cy="677108"/>
          </a:xfrm>
          <a:prstGeom prst="rect">
            <a:avLst/>
          </a:prstGeom>
          <a:noFill/>
        </p:spPr>
        <p:txBody>
          <a:bodyPr wrap="square" rtlCol="0">
            <a:spAutoFit/>
          </a:bodyPr>
          <a:lstStyle/>
          <a:p>
            <a:pPr algn="ctr"/>
            <a:r>
              <a:rPr lang="en-US" sz="3800" b="1" dirty="0" smtClean="0">
                <a:solidFill>
                  <a:schemeClr val="bg1"/>
                </a:solidFill>
              </a:rPr>
              <a:t>Customer Cases</a:t>
            </a:r>
          </a:p>
        </p:txBody>
      </p:sp>
    </p:spTree>
    <p:extLst>
      <p:ext uri="{BB962C8B-B14F-4D97-AF65-F5344CB8AC3E}">
        <p14:creationId xmlns:p14="http://schemas.microsoft.com/office/powerpoint/2010/main" val="269002180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5101" y="1"/>
            <a:ext cx="7612560" cy="4449704"/>
          </a:xfrm>
          <a:prstGeom prst="rect">
            <a:avLst/>
          </a:prstGeom>
        </p:spPr>
      </p:pic>
      <p:sp>
        <p:nvSpPr>
          <p:cNvPr id="6" name="Rectangle 5"/>
          <p:cNvSpPr/>
          <p:nvPr/>
        </p:nvSpPr>
        <p:spPr>
          <a:xfrm>
            <a:off x="135718" y="4449918"/>
            <a:ext cx="9008282" cy="400110"/>
          </a:xfrm>
          <a:prstGeom prst="rect">
            <a:avLst/>
          </a:prstGeom>
        </p:spPr>
        <p:txBody>
          <a:bodyPr wrap="square">
            <a:spAutoFit/>
          </a:bodyPr>
          <a:lstStyle/>
          <a:p>
            <a:pPr algn="r"/>
            <a:r>
              <a:rPr lang="en-US" sz="1000" b="1" dirty="0" smtClean="0">
                <a:hlinkClick r:id="rId3"/>
              </a:rPr>
              <a:t> http</a:t>
            </a:r>
            <a:r>
              <a:rPr lang="en-US" sz="1000" b="1" dirty="0">
                <a:hlinkClick r:id="rId3"/>
              </a:rPr>
              <a:t>://blog.netflix.com/2008/08/shipping-delay-</a:t>
            </a:r>
            <a:r>
              <a:rPr lang="en-US" sz="1000" b="1" dirty="0" smtClean="0">
                <a:hlinkClick r:id="rId3"/>
              </a:rPr>
              <a:t>recap.html</a:t>
            </a:r>
            <a:r>
              <a:rPr lang="en-US" sz="1000" b="1" dirty="0"/>
              <a:t> </a:t>
            </a:r>
            <a:r>
              <a:rPr lang="en-US" sz="1000" b="1" dirty="0" smtClean="0"/>
              <a:t>                            </a:t>
            </a:r>
            <a:r>
              <a:rPr lang="en-US" sz="1000" b="1" dirty="0" smtClean="0">
                <a:hlinkClick r:id="rId4"/>
              </a:rPr>
              <a:t>http</a:t>
            </a:r>
            <a:r>
              <a:rPr lang="en-US" sz="1000" b="1" dirty="0">
                <a:hlinkClick r:id="rId4"/>
              </a:rPr>
              <a:t>://www.pcmag.com/article2/0,2817,2328778,00.</a:t>
            </a:r>
            <a:r>
              <a:rPr lang="en-US" sz="1000" b="1" dirty="0" smtClean="0">
                <a:hlinkClick r:id="rId4"/>
              </a:rPr>
              <a:t>asp</a:t>
            </a:r>
            <a:endParaRPr lang="en-US" sz="1000" b="1" dirty="0" smtClean="0"/>
          </a:p>
          <a:p>
            <a:pPr algn="r"/>
            <a:endParaRPr lang="en-US" sz="1000" b="1" dirty="0"/>
          </a:p>
        </p:txBody>
      </p:sp>
      <p:pic>
        <p:nvPicPr>
          <p:cNvPr id="7" name="Picture 6"/>
          <p:cNvPicPr>
            <a:picLocks noChangeAspect="1"/>
          </p:cNvPicPr>
          <p:nvPr/>
        </p:nvPicPr>
        <p:blipFill>
          <a:blip r:embed="rId5"/>
          <a:stretch>
            <a:fillRect/>
          </a:stretch>
        </p:blipFill>
        <p:spPr>
          <a:xfrm>
            <a:off x="5060898" y="1195030"/>
            <a:ext cx="4619037" cy="3276944"/>
          </a:xfrm>
          <a:prstGeom prst="rect">
            <a:avLst/>
          </a:prstGeom>
        </p:spPr>
      </p:pic>
    </p:spTree>
    <p:extLst>
      <p:ext uri="{BB962C8B-B14F-4D97-AF65-F5344CB8AC3E}">
        <p14:creationId xmlns:p14="http://schemas.microsoft.com/office/powerpoint/2010/main" val="207243399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3" descr="C:\Users\Imtiaz.Jaffer\Documents\Marketing\Presentations\Logos\evite-logo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152" y="3187233"/>
            <a:ext cx="388441" cy="291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0" name="Picture 8" descr="C:\Users\Imtiaz.Jaffer\Documents\Marketing\Presentations\Logos\Group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682" y="3266762"/>
            <a:ext cx="611684" cy="2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10" descr="C:\Users\Imtiaz.Jaffer\Documents\Marketing\Presentations\Logos\Khan-Academy-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1364" y="3732246"/>
            <a:ext cx="1033611" cy="177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Picture 13" descr="C:\Users\Imtiaz.Jaffer\Documents\Marketing\Presentations\Logos\mercedes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7764896" y="3115237"/>
            <a:ext cx="620613" cy="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14" descr="C:\Users\Imtiaz.Jaffer\Documents\Marketing\Presentations\Logos\Match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2560" y="1943881"/>
            <a:ext cx="1195462" cy="17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Picture 18" descr="C:\Users\Imtiaz.Jaffer\Documents\Marketing\Presentations\Logos\MTV LOGO tm_re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79232" y="1521955"/>
            <a:ext cx="383977" cy="1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20" descr="C:\Users\Imtiaz.Jaffer\Documents\Marketing\Presentations\Logos\NBA_GT_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2617" y="1408100"/>
            <a:ext cx="637356" cy="47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6" name="Picture 23" descr="C:\Users\Imtiaz.Jaffer\Documents\Marketing\Presentations\Logos\PC_Financial_logo_1.png"/>
          <p:cNvPicPr>
            <a:picLocks noChangeAspect="1" noChangeArrowheads="1"/>
          </p:cNvPicPr>
          <p:nvPr/>
        </p:nvPicPr>
        <p:blipFill>
          <a:blip r:embed="rId10">
            <a:extLst>
              <a:ext uri="{28A0092B-C50C-407E-A947-70E740481C1C}">
                <a14:useLocalDpi xmlns:a14="http://schemas.microsoft.com/office/drawing/2010/main" val="0"/>
              </a:ext>
            </a:extLst>
          </a:blip>
          <a:srcRect b="19835"/>
          <a:stretch>
            <a:fillRect/>
          </a:stretch>
        </p:blipFill>
        <p:spPr bwMode="auto">
          <a:xfrm>
            <a:off x="5764513" y="2542085"/>
            <a:ext cx="965523" cy="22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7" name="Picture 28" descr="C:\Users\Imtiaz.Jaffer\Documents\Marketing\Presentations\Logos\salesforce-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9707" y="2579757"/>
            <a:ext cx="882923" cy="22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8" name="Picture 31" descr="C:\Users\Imtiaz.Jaffer\Documents\Marketing\Presentations\Logos\RBC-2.png"/>
          <p:cNvPicPr>
            <a:picLocks noChangeAspect="1" noChangeArrowheads="1"/>
          </p:cNvPicPr>
          <p:nvPr/>
        </p:nvPicPr>
        <p:blipFill>
          <a:blip r:embed="rId12">
            <a:extLst>
              <a:ext uri="{28A0092B-C50C-407E-A947-70E740481C1C}">
                <a14:useLocalDpi xmlns:a14="http://schemas.microsoft.com/office/drawing/2010/main" val="0"/>
              </a:ext>
            </a:extLst>
          </a:blip>
          <a:srcRect r="68982"/>
          <a:stretch>
            <a:fillRect/>
          </a:stretch>
        </p:blipFill>
        <p:spPr bwMode="auto">
          <a:xfrm>
            <a:off x="1865587" y="2542086"/>
            <a:ext cx="351606" cy="31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9" name="Picture 32" descr="C:\Users\Imtiaz.Jaffer\Documents\Marketing\Presentations\Logos\Reuters_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34644" y="1408101"/>
            <a:ext cx="1194346" cy="39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0" name="Picture 34" descr="C:\Users\Imtiaz.Jaffer\Documents\Marketing\Presentations\Logos\shutterstock-trans.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9986" y="1501862"/>
            <a:ext cx="1036960" cy="171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1" name="Picture 42" descr="C:\Users\Imtiaz.Jaffer\Documents\Marketing\Presentations\Logos\VEVO_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75612" y="1126816"/>
            <a:ext cx="615033" cy="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2" name="Picture 43" descr="C:\Users\Imtiaz.Jaffer\Documents\Marketing\Presentations\Logos\viggle_workmark.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46265" y="937618"/>
            <a:ext cx="677540" cy="500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3" name="Picture 44" descr="C:\Users\Imtiaz.Jaffer\Documents\Marketing\Presentations\Logos\virgin-logo.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851920" y="1483445"/>
            <a:ext cx="404068" cy="269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4" name="Picture 51" descr="http://i288.photobucket.com/albums/ll176/macdaddyshk/NFL%20Team%20Logos/NFL.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33215" y="1331920"/>
            <a:ext cx="689818" cy="518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5" name="Picture 53" descr="https://twitter.com/images/resources/twitter-bird-light-bgs.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25527" y="937619"/>
            <a:ext cx="678656" cy="508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6" name="Picture 55" descr="http://www.userlogos.org/files/logos/spaljeni/scotiabank.png"/>
          <p:cNvPicPr>
            <a:picLocks noChangeAspect="1" noChangeArrowheads="1"/>
          </p:cNvPicPr>
          <p:nvPr/>
        </p:nvPicPr>
        <p:blipFill>
          <a:blip r:embed="rId20">
            <a:extLst>
              <a:ext uri="{28A0092B-C50C-407E-A947-70E740481C1C}">
                <a14:useLocalDpi xmlns:a14="http://schemas.microsoft.com/office/drawing/2010/main" val="0"/>
              </a:ext>
            </a:extLst>
          </a:blip>
          <a:srcRect b="43018"/>
          <a:stretch>
            <a:fillRect/>
          </a:stretch>
        </p:blipFill>
        <p:spPr bwMode="auto">
          <a:xfrm>
            <a:off x="2422576" y="2390560"/>
            <a:ext cx="1120676" cy="3591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Picture 57" descr="http://www.userlogos.org/files/logos/x9bgood/bloomberg.png"/>
          <p:cNvPicPr>
            <a:picLocks noChangeAspect="1" noChangeArrowheads="1"/>
          </p:cNvPicPr>
          <p:nvPr/>
        </p:nvPicPr>
        <p:blipFill>
          <a:blip r:embed="rId21">
            <a:extLst>
              <a:ext uri="{28A0092B-C50C-407E-A947-70E740481C1C}">
                <a14:useLocalDpi xmlns:a14="http://schemas.microsoft.com/office/drawing/2010/main" val="0"/>
              </a:ext>
            </a:extLst>
          </a:blip>
          <a:srcRect t="34024" b="32820"/>
          <a:stretch>
            <a:fillRect/>
          </a:stretch>
        </p:blipFill>
        <p:spPr bwMode="auto">
          <a:xfrm>
            <a:off x="5144617" y="1521955"/>
            <a:ext cx="996776" cy="185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8" name="Picture 59" descr="http://upload.wikimedia.org/wikipedia/tr/f/f7/American_Express_Logo.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76915" y="2541249"/>
            <a:ext cx="517922" cy="31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9" name="Picture 69" descr="http://www.logostage.com/logos/CIBC.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49574" y="2542086"/>
            <a:ext cx="420812" cy="289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0" name="Picture 70" descr="C:\Users\Imtiaz.Jaffer\Documents\Marketing\Presentations\Logos\bell_tv_shop.png"/>
          <p:cNvPicPr>
            <a:picLocks noChangeAspect="1" noChangeArrowheads="1"/>
          </p:cNvPicPr>
          <p:nvPr/>
        </p:nvPicPr>
        <p:blipFill>
          <a:blip r:embed="rId24">
            <a:extLst>
              <a:ext uri="{28A0092B-C50C-407E-A947-70E740481C1C}">
                <a14:useLocalDpi xmlns:a14="http://schemas.microsoft.com/office/drawing/2010/main" val="0"/>
              </a:ext>
            </a:extLst>
          </a:blip>
          <a:srcRect r="28580"/>
          <a:stretch>
            <a:fillRect/>
          </a:stretch>
        </p:blipFill>
        <p:spPr bwMode="auto">
          <a:xfrm>
            <a:off x="5655843" y="1051472"/>
            <a:ext cx="485551" cy="22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1" name="Picture 76" descr="http://images.wikia.com/logopedia/images/3/35/Cbs-sports-stacked.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40434" y="1521954"/>
            <a:ext cx="573732" cy="209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2" name="Picture 82" descr="http://www.kurzweilai.net/images/The-Globe-and-Mail-logo.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613676" y="1012963"/>
            <a:ext cx="350490" cy="263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3" name="Picture 86" descr="http://hotcanadadeals.ca/logos/300x150/cineplex.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32368" y="3190582"/>
            <a:ext cx="781348" cy="293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4" name="Picture 90" descr="http://www.wirelessgeneration.com/images/core/wgen-logo-8-2012.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429000" y="3769920"/>
            <a:ext cx="1234529" cy="165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5" name="Picture 92" descr="http://www.mypump.co.uk/userimages/Glooko_logoLR_web_2.pn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435572" y="3726386"/>
            <a:ext cx="820415" cy="271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6" name="Picture 94" descr="http://www.whachushae.com/wp-content/uploads/2011/07/Karmaloop.com_global_logo.pn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372732" y="3190582"/>
            <a:ext cx="612799" cy="298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7" name="Picture 47" descr="Facebook_logo.png"/>
          <p:cNvPicPr>
            <a:picLocks noChangeAspect="1"/>
          </p:cNvPicPr>
          <p:nvPr/>
        </p:nvPicPr>
        <p:blipFill>
          <a:blip r:embed="rId31">
            <a:extLst>
              <a:ext uri="{28A0092B-C50C-407E-A947-70E740481C1C}">
                <a14:useLocalDpi xmlns:a14="http://schemas.microsoft.com/office/drawing/2010/main" val="0"/>
              </a:ext>
            </a:extLst>
          </a:blip>
          <a:srcRect/>
          <a:stretch>
            <a:fillRect/>
          </a:stretch>
        </p:blipFill>
        <p:spPr bwMode="auto">
          <a:xfrm>
            <a:off x="1319362" y="1051472"/>
            <a:ext cx="1024682" cy="28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8" name="Picture 5"/>
          <p:cNvPicPr>
            <a:picLocks noChangeAspect="1"/>
          </p:cNvPicPr>
          <p:nvPr/>
        </p:nvPicPr>
        <p:blipFill>
          <a:blip r:embed="rId32">
            <a:extLst>
              <a:ext uri="{28A0092B-C50C-407E-A947-70E740481C1C}">
                <a14:useLocalDpi xmlns:a14="http://schemas.microsoft.com/office/drawing/2010/main" val="0"/>
              </a:ext>
            </a:extLst>
          </a:blip>
          <a:srcRect/>
          <a:stretch>
            <a:fillRect/>
          </a:stretch>
        </p:blipFill>
        <p:spPr bwMode="auto">
          <a:xfrm>
            <a:off x="622848" y="2001647"/>
            <a:ext cx="1420937" cy="113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79" name="Picture 43"/>
          <p:cNvPicPr>
            <a:picLocks noChangeAspect="1"/>
          </p:cNvPicPr>
          <p:nvPr/>
        </p:nvPicPr>
        <p:blipFill>
          <a:blip r:embed="rId33">
            <a:extLst>
              <a:ext uri="{28A0092B-C50C-407E-A947-70E740481C1C}">
                <a14:useLocalDpi xmlns:a14="http://schemas.microsoft.com/office/drawing/2010/main" val="0"/>
              </a:ext>
            </a:extLst>
          </a:blip>
          <a:srcRect/>
          <a:stretch>
            <a:fillRect/>
          </a:stretch>
        </p:blipFill>
        <p:spPr bwMode="auto">
          <a:xfrm>
            <a:off x="1208139" y="2567201"/>
            <a:ext cx="397371" cy="258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0" name="Picture 1"/>
          <p:cNvPicPr>
            <a:picLocks noChangeAspect="1"/>
          </p:cNvPicPr>
          <p:nvPr/>
        </p:nvPicPr>
        <p:blipFill>
          <a:blip r:embed="rId34">
            <a:extLst>
              <a:ext uri="{28A0092B-C50C-407E-A947-70E740481C1C}">
                <a14:useLocalDpi xmlns:a14="http://schemas.microsoft.com/office/drawing/2010/main" val="0"/>
              </a:ext>
            </a:extLst>
          </a:blip>
          <a:srcRect/>
          <a:stretch>
            <a:fillRect/>
          </a:stretch>
        </p:blipFill>
        <p:spPr bwMode="auto">
          <a:xfrm>
            <a:off x="4853685" y="2532040"/>
            <a:ext cx="702097" cy="321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1" name="Picture 2"/>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572617" y="1051472"/>
            <a:ext cx="637356" cy="23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2" name="Picture 3"/>
          <p:cNvPicPr>
            <a:picLocks noChangeAspect="1"/>
          </p:cNvPicPr>
          <p:nvPr/>
        </p:nvPicPr>
        <p:blipFill>
          <a:blip r:embed="rId36">
            <a:extLst>
              <a:ext uri="{28A0092B-C50C-407E-A947-70E740481C1C}">
                <a14:useLocalDpi xmlns:a14="http://schemas.microsoft.com/office/drawing/2010/main" val="0"/>
              </a:ext>
            </a:extLst>
          </a:blip>
          <a:srcRect/>
          <a:stretch>
            <a:fillRect/>
          </a:stretch>
        </p:blipFill>
        <p:spPr bwMode="auto">
          <a:xfrm>
            <a:off x="3104183" y="1089144"/>
            <a:ext cx="837158" cy="18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83" name="Rectangle 7"/>
          <p:cNvSpPr>
            <a:spLocks noChangeArrowheads="1"/>
          </p:cNvSpPr>
          <p:nvPr/>
        </p:nvSpPr>
        <p:spPr bwMode="auto">
          <a:xfrm>
            <a:off x="521272" y="217661"/>
            <a:ext cx="5066480" cy="548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5698" tIns="27849" rIns="55698" bIns="27849">
            <a:spAutoFit/>
          </a:bodyPr>
          <a:lstStyle/>
          <a:p>
            <a:r>
              <a:rPr lang="en-US" sz="3200" b="1" dirty="0" smtClean="0">
                <a:solidFill>
                  <a:srgbClr val="008881"/>
                </a:solidFill>
                <a:latin typeface="맑은 고딕" panose="020B0503020000020004" pitchFamily="50" charset="-127"/>
                <a:ea typeface="맑은 고딕" panose="020B0503020000020004" pitchFamily="50" charset="-127"/>
                <a:cs typeface="Arial" charset="0"/>
              </a:rPr>
              <a:t>Pivotal Labs </a:t>
            </a:r>
            <a:r>
              <a:rPr lang="ko-KR" altLang="en-US" sz="3200" b="1" dirty="0" smtClean="0">
                <a:solidFill>
                  <a:srgbClr val="008881"/>
                </a:solidFill>
                <a:latin typeface="맑은 고딕" panose="020B0503020000020004" pitchFamily="50" charset="-127"/>
                <a:ea typeface="맑은 고딕" panose="020B0503020000020004" pitchFamily="50" charset="-127"/>
                <a:cs typeface="Arial" charset="0"/>
              </a:rPr>
              <a:t>고객사</a:t>
            </a:r>
            <a:endParaRPr lang="en-US" sz="3200" dirty="0">
              <a:solidFill>
                <a:srgbClr val="008881"/>
              </a:solidFill>
              <a:latin typeface="맑은 고딕" panose="020B0503020000020004" pitchFamily="50" charset="-127"/>
              <a:ea typeface="맑은 고딕" panose="020B0503020000020004" pitchFamily="50" charset="-127"/>
              <a:cs typeface="Arial" charset="0"/>
            </a:endParaRPr>
          </a:p>
        </p:txBody>
      </p:sp>
      <p:pic>
        <p:nvPicPr>
          <p:cNvPr id="27688" name="Picture 1"/>
          <p:cNvPicPr>
            <a:picLocks noChangeAspect="1"/>
          </p:cNvPicPr>
          <p:nvPr/>
        </p:nvPicPr>
        <p:blipFill>
          <a:blip r:embed="rId37">
            <a:extLst>
              <a:ext uri="{28A0092B-C50C-407E-A947-70E740481C1C}">
                <a14:useLocalDpi xmlns:a14="http://schemas.microsoft.com/office/drawing/2010/main" val="0"/>
              </a:ext>
            </a:extLst>
          </a:blip>
          <a:srcRect/>
          <a:stretch>
            <a:fillRect/>
          </a:stretch>
        </p:blipFill>
        <p:spPr bwMode="auto">
          <a:xfrm>
            <a:off x="3663935" y="3190580"/>
            <a:ext cx="424160" cy="31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2"/>
          <p:cNvPicPr>
            <a:picLocks noChangeAspect="1"/>
          </p:cNvPicPr>
          <p:nvPr/>
        </p:nvPicPr>
        <p:blipFill>
          <a:blip r:embed="rId38">
            <a:extLst>
              <a:ext uri="{28A0092B-C50C-407E-A947-70E740481C1C}">
                <a14:useLocalDpi xmlns:a14="http://schemas.microsoft.com/office/drawing/2010/main" val="0"/>
              </a:ext>
            </a:extLst>
          </a:blip>
          <a:srcRect/>
          <a:stretch>
            <a:fillRect/>
          </a:stretch>
        </p:blipFill>
        <p:spPr bwMode="auto">
          <a:xfrm>
            <a:off x="2144775" y="3152908"/>
            <a:ext cx="505643" cy="378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0" name="Picture 47" descr="viacom.png"/>
          <p:cNvPicPr>
            <a:picLocks noChangeAspect="1"/>
          </p:cNvPicPr>
          <p:nvPr/>
        </p:nvPicPr>
        <p:blipFill>
          <a:blip r:embed="rId39">
            <a:extLst>
              <a:ext uri="{28A0092B-C50C-407E-A947-70E740481C1C}">
                <a14:useLocalDpi xmlns:a14="http://schemas.microsoft.com/office/drawing/2010/main" val="0"/>
              </a:ext>
            </a:extLst>
          </a:blip>
          <a:srcRect/>
          <a:stretch>
            <a:fillRect/>
          </a:stretch>
        </p:blipFill>
        <p:spPr bwMode="auto">
          <a:xfrm>
            <a:off x="7513218" y="1545395"/>
            <a:ext cx="704329" cy="9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1" name="Picture 53" descr="Comedy_Central_Logo_2011_horizontal.png"/>
          <p:cNvPicPr>
            <a:picLocks noChangeAspect="1"/>
          </p:cNvPicPr>
          <p:nvPr/>
        </p:nvPicPr>
        <p:blipFill>
          <a:blip r:embed="rId40">
            <a:extLst>
              <a:ext uri="{28A0092B-C50C-407E-A947-70E740481C1C}">
                <a14:useLocalDpi xmlns:a14="http://schemas.microsoft.com/office/drawing/2010/main" val="0"/>
              </a:ext>
            </a:extLst>
          </a:blip>
          <a:srcRect/>
          <a:stretch>
            <a:fillRect/>
          </a:stretch>
        </p:blipFill>
        <p:spPr bwMode="auto">
          <a:xfrm>
            <a:off x="6242968" y="785255"/>
            <a:ext cx="1316012" cy="76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2" name="Picture 54"/>
          <p:cNvPicPr>
            <a:picLocks noChangeAspect="1"/>
          </p:cNvPicPr>
          <p:nvPr/>
        </p:nvPicPr>
        <p:blipFill>
          <a:blip r:embed="rId41">
            <a:extLst>
              <a:ext uri="{28A0092B-C50C-407E-A947-70E740481C1C}">
                <a14:useLocalDpi xmlns:a14="http://schemas.microsoft.com/office/drawing/2010/main" val="0"/>
              </a:ext>
            </a:extLst>
          </a:blip>
          <a:srcRect/>
          <a:stretch>
            <a:fillRect/>
          </a:stretch>
        </p:blipFill>
        <p:spPr bwMode="auto">
          <a:xfrm>
            <a:off x="3616581" y="1947284"/>
            <a:ext cx="798090" cy="302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3" name="Picture 55" descr="Shopzilla_Logo.png"/>
          <p:cNvPicPr>
            <a:picLocks noChangeAspect="1"/>
          </p:cNvPicPr>
          <p:nvPr/>
        </p:nvPicPr>
        <p:blipFill>
          <a:blip r:embed="rId42">
            <a:extLst>
              <a:ext uri="{28A0092B-C50C-407E-A947-70E740481C1C}">
                <a14:useLocalDpi xmlns:a14="http://schemas.microsoft.com/office/drawing/2010/main" val="0"/>
              </a:ext>
            </a:extLst>
          </a:blip>
          <a:srcRect/>
          <a:stretch>
            <a:fillRect/>
          </a:stretch>
        </p:blipFill>
        <p:spPr bwMode="auto">
          <a:xfrm>
            <a:off x="5081525" y="3265925"/>
            <a:ext cx="1076027" cy="14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4" name="Picture 56"/>
          <p:cNvPicPr>
            <a:picLocks noChangeAspect="1"/>
          </p:cNvPicPr>
          <p:nvPr/>
        </p:nvPicPr>
        <p:blipFill>
          <a:blip r:embed="rId43">
            <a:extLst>
              <a:ext uri="{28A0092B-C50C-407E-A947-70E740481C1C}">
                <a14:useLocalDpi xmlns:a14="http://schemas.microsoft.com/office/drawing/2010/main" val="0"/>
              </a:ext>
            </a:extLst>
          </a:blip>
          <a:srcRect/>
          <a:stretch>
            <a:fillRect/>
          </a:stretch>
        </p:blipFill>
        <p:spPr bwMode="auto">
          <a:xfrm>
            <a:off x="6194385" y="3152072"/>
            <a:ext cx="486668" cy="380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5" name="Picture 57"/>
          <p:cNvPicPr>
            <a:picLocks noChangeAspect="1"/>
          </p:cNvPicPr>
          <p:nvPr/>
        </p:nvPicPr>
        <p:blipFill>
          <a:blip r:embed="rId44">
            <a:extLst>
              <a:ext uri="{28A0092B-C50C-407E-A947-70E740481C1C}">
                <a14:useLocalDpi xmlns:a14="http://schemas.microsoft.com/office/drawing/2010/main" val="0"/>
              </a:ext>
            </a:extLst>
          </a:blip>
          <a:srcRect/>
          <a:stretch>
            <a:fillRect/>
          </a:stretch>
        </p:blipFill>
        <p:spPr bwMode="auto">
          <a:xfrm>
            <a:off x="6854066" y="3189744"/>
            <a:ext cx="822648" cy="201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6" name="Picture 58" descr="Sheridan-College-Logo(2)-1.png"/>
          <p:cNvPicPr>
            <a:picLocks noChangeAspect="1"/>
          </p:cNvPicPr>
          <p:nvPr/>
        </p:nvPicPr>
        <p:blipFill>
          <a:blip r:embed="rId45">
            <a:extLst>
              <a:ext uri="{28A0092B-C50C-407E-A947-70E740481C1C}">
                <a14:useLocalDpi xmlns:a14="http://schemas.microsoft.com/office/drawing/2010/main" val="0"/>
              </a:ext>
            </a:extLst>
          </a:blip>
          <a:srcRect/>
          <a:stretch>
            <a:fillRect/>
          </a:stretch>
        </p:blipFill>
        <p:spPr bwMode="auto">
          <a:xfrm>
            <a:off x="4865563" y="3732247"/>
            <a:ext cx="722189" cy="227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7" name="Picture 59"/>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759646" y="3663599"/>
            <a:ext cx="1030262" cy="411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98" name="Picture 62" descr="Liberate_Red.pdf"/>
          <p:cNvPicPr>
            <a:picLocks noChangeAspect="1"/>
          </p:cNvPicPr>
          <p:nvPr/>
        </p:nvPicPr>
        <p:blipFill>
          <a:blip r:embed="rId47">
            <a:extLst>
              <a:ext uri="{28A0092B-C50C-407E-A947-70E740481C1C}">
                <a14:useLocalDpi xmlns:a14="http://schemas.microsoft.com/office/drawing/2010/main" val="0"/>
              </a:ext>
            </a:extLst>
          </a:blip>
          <a:srcRect/>
          <a:stretch>
            <a:fillRect/>
          </a:stretch>
        </p:blipFill>
        <p:spPr bwMode="auto">
          <a:xfrm>
            <a:off x="6941714" y="3769918"/>
            <a:ext cx="962174" cy="167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99" name="Picture 1"/>
          <p:cNvPicPr>
            <a:picLocks noChangeAspect="1"/>
          </p:cNvPicPr>
          <p:nvPr/>
        </p:nvPicPr>
        <p:blipFill>
          <a:blip r:embed="rId48">
            <a:extLst>
              <a:ext uri="{28A0092B-C50C-407E-A947-70E740481C1C}">
                <a14:useLocalDpi xmlns:a14="http://schemas.microsoft.com/office/drawing/2010/main" val="0"/>
              </a:ext>
            </a:extLst>
          </a:blip>
          <a:srcRect/>
          <a:stretch>
            <a:fillRect/>
          </a:stretch>
        </p:blipFill>
        <p:spPr bwMode="auto">
          <a:xfrm>
            <a:off x="7384136" y="2399768"/>
            <a:ext cx="1065981" cy="596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2"/>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4382525" y="1844341"/>
            <a:ext cx="682560" cy="390503"/>
          </a:xfrm>
          <a:prstGeom prst="rect">
            <a:avLst/>
          </a:prstGeom>
        </p:spPr>
      </p:pic>
      <p:pic>
        <p:nvPicPr>
          <p:cNvPr id="54" name="Picture 53"/>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5128990" y="1867666"/>
            <a:ext cx="987892" cy="345763"/>
          </a:xfrm>
          <a:prstGeom prst="rect">
            <a:avLst/>
          </a:prstGeom>
        </p:spPr>
      </p:pic>
      <p:pic>
        <p:nvPicPr>
          <p:cNvPr id="55" name="Picture 6"/>
          <p:cNvPicPr>
            <a:picLocks noChangeAspect="1"/>
          </p:cNvPicPr>
          <p:nvPr/>
        </p:nvPicPr>
        <p:blipFill>
          <a:blip r:embed="rId51">
            <a:extLst>
              <a:ext uri="{28A0092B-C50C-407E-A947-70E740481C1C}">
                <a14:useLocalDpi xmlns:a14="http://schemas.microsoft.com/office/drawing/2010/main" val="0"/>
              </a:ext>
            </a:extLst>
          </a:blip>
          <a:srcRect/>
          <a:stretch>
            <a:fillRect/>
          </a:stretch>
        </p:blipFill>
        <p:spPr bwMode="auto">
          <a:xfrm>
            <a:off x="6266517" y="1850121"/>
            <a:ext cx="924475" cy="390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56" name="Picture 55"/>
          <p:cNvPicPr>
            <a:picLocks noChangeAspect="1"/>
          </p:cNvPicPr>
          <p:nvPr/>
        </p:nvPicPr>
        <p:blipFill>
          <a:blip r:embed="rId52" cstate="print">
            <a:extLst>
              <a:ext uri="{28A0092B-C50C-407E-A947-70E740481C1C}">
                <a14:useLocalDpi xmlns:a14="http://schemas.microsoft.com/office/drawing/2010/main" val="0"/>
              </a:ext>
            </a:extLst>
          </a:blip>
          <a:stretch>
            <a:fillRect/>
          </a:stretch>
        </p:blipFill>
        <p:spPr>
          <a:xfrm>
            <a:off x="7401705" y="1844341"/>
            <a:ext cx="764202" cy="369088"/>
          </a:xfrm>
          <a:prstGeom prst="rect">
            <a:avLst/>
          </a:prstGeom>
        </p:spPr>
      </p:pic>
      <p:pic>
        <p:nvPicPr>
          <p:cNvPr id="57" name="Picture 4" descr="Best Buy Logo"/>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99843" y="3646703"/>
            <a:ext cx="622812" cy="420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6" descr="CRM The World's Favorite Customer Relationship Management - Salesforce.com"/>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319362" y="4075481"/>
            <a:ext cx="697463" cy="54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Shape 954"/>
          <p:cNvPicPr preferRelativeResize="0"/>
          <p:nvPr/>
        </p:nvPicPr>
        <p:blipFill rotWithShape="1">
          <a:blip r:embed="rId55">
            <a:alphaModFix/>
          </a:blip>
          <a:srcRect/>
          <a:stretch/>
        </p:blipFill>
        <p:spPr>
          <a:xfrm>
            <a:off x="2337684" y="4168807"/>
            <a:ext cx="766499" cy="361135"/>
          </a:xfrm>
          <a:prstGeom prst="rect">
            <a:avLst/>
          </a:prstGeom>
          <a:noFill/>
          <a:ln>
            <a:noFill/>
          </a:ln>
        </p:spPr>
      </p:pic>
      <p:pic>
        <p:nvPicPr>
          <p:cNvPr id="60" name="Shape 950"/>
          <p:cNvPicPr preferRelativeResize="0"/>
          <p:nvPr/>
        </p:nvPicPr>
        <p:blipFill rotWithShape="1">
          <a:blip r:embed="rId56">
            <a:alphaModFix/>
          </a:blip>
          <a:srcRect/>
          <a:stretch/>
        </p:blipFill>
        <p:spPr>
          <a:xfrm>
            <a:off x="5994933" y="4168807"/>
            <a:ext cx="688499" cy="462600"/>
          </a:xfrm>
          <a:prstGeom prst="rect">
            <a:avLst/>
          </a:prstGeom>
          <a:noFill/>
          <a:ln>
            <a:noFill/>
          </a:ln>
        </p:spPr>
      </p:pic>
      <p:pic>
        <p:nvPicPr>
          <p:cNvPr id="61" name="Picture 60" descr="home_depot_logo.png"/>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3575565" y="4143205"/>
            <a:ext cx="440061" cy="440061"/>
          </a:xfrm>
          <a:prstGeom prst="rect">
            <a:avLst/>
          </a:prstGeom>
        </p:spPr>
      </p:pic>
      <p:pic>
        <p:nvPicPr>
          <p:cNvPr id="62" name="Shape 960"/>
          <p:cNvPicPr preferRelativeResize="0"/>
          <p:nvPr/>
        </p:nvPicPr>
        <p:blipFill rotWithShape="1">
          <a:blip r:embed="rId58">
            <a:alphaModFix/>
          </a:blip>
          <a:srcRect/>
          <a:stretch/>
        </p:blipFill>
        <p:spPr>
          <a:xfrm>
            <a:off x="6974559" y="4304794"/>
            <a:ext cx="854291" cy="229176"/>
          </a:xfrm>
          <a:prstGeom prst="rect">
            <a:avLst/>
          </a:prstGeom>
          <a:noFill/>
          <a:ln>
            <a:noFill/>
          </a:ln>
        </p:spPr>
      </p:pic>
      <p:pic>
        <p:nvPicPr>
          <p:cNvPr id="63" name="Shape 947"/>
          <p:cNvPicPr preferRelativeResize="0"/>
          <p:nvPr/>
        </p:nvPicPr>
        <p:blipFill rotWithShape="1">
          <a:blip r:embed="rId59">
            <a:alphaModFix/>
          </a:blip>
          <a:srcRect/>
          <a:stretch/>
        </p:blipFill>
        <p:spPr>
          <a:xfrm>
            <a:off x="4257912" y="4168807"/>
            <a:ext cx="707099" cy="541500"/>
          </a:xfrm>
          <a:prstGeom prst="rect">
            <a:avLst/>
          </a:prstGeom>
          <a:noFill/>
          <a:ln>
            <a:noFill/>
          </a:ln>
        </p:spPr>
      </p:pic>
      <p:pic>
        <p:nvPicPr>
          <p:cNvPr id="64" name="Shape 952"/>
          <p:cNvPicPr preferRelativeResize="0"/>
          <p:nvPr/>
        </p:nvPicPr>
        <p:blipFill rotWithShape="1">
          <a:blip r:embed="rId60">
            <a:alphaModFix/>
          </a:blip>
          <a:srcRect/>
          <a:stretch/>
        </p:blipFill>
        <p:spPr>
          <a:xfrm>
            <a:off x="5168046" y="4296535"/>
            <a:ext cx="591600" cy="285300"/>
          </a:xfrm>
          <a:prstGeom prst="rect">
            <a:avLst/>
          </a:prstGeom>
          <a:noFill/>
          <a:ln>
            <a:noFill/>
          </a:ln>
        </p:spPr>
      </p:pic>
      <p:pic>
        <p:nvPicPr>
          <p:cNvPr id="65" name="Shape 943"/>
          <p:cNvPicPr preferRelativeResize="0"/>
          <p:nvPr/>
        </p:nvPicPr>
        <p:blipFill rotWithShape="1">
          <a:blip r:embed="rId61">
            <a:alphaModFix/>
          </a:blip>
          <a:srcRect/>
          <a:stretch/>
        </p:blipFill>
        <p:spPr>
          <a:xfrm>
            <a:off x="2476286" y="2213429"/>
            <a:ext cx="759599" cy="218100"/>
          </a:xfrm>
          <a:prstGeom prst="rect">
            <a:avLst/>
          </a:prstGeom>
          <a:noFill/>
          <a:ln>
            <a:noFill/>
          </a:ln>
        </p:spPr>
      </p:pic>
      <p:pic>
        <p:nvPicPr>
          <p:cNvPr id="66" name="Shape 967"/>
          <p:cNvPicPr preferRelativeResize="0"/>
          <p:nvPr/>
        </p:nvPicPr>
        <p:blipFill rotWithShape="1">
          <a:blip r:embed="rId62">
            <a:alphaModFix/>
          </a:blip>
          <a:srcRect/>
          <a:stretch/>
        </p:blipFill>
        <p:spPr>
          <a:xfrm>
            <a:off x="7981475" y="3746570"/>
            <a:ext cx="972456" cy="289350"/>
          </a:xfrm>
          <a:prstGeom prst="rect">
            <a:avLst/>
          </a:prstGeom>
          <a:noFill/>
          <a:ln>
            <a:noFill/>
          </a:ln>
        </p:spPr>
      </p:pic>
      <p:pic>
        <p:nvPicPr>
          <p:cNvPr id="67" name="Shape 959"/>
          <p:cNvPicPr preferRelativeResize="0"/>
          <p:nvPr/>
        </p:nvPicPr>
        <p:blipFill rotWithShape="1">
          <a:blip r:embed="rId63">
            <a:alphaModFix/>
          </a:blip>
          <a:srcRect/>
          <a:stretch/>
        </p:blipFill>
        <p:spPr>
          <a:xfrm>
            <a:off x="8192807" y="4254540"/>
            <a:ext cx="385404" cy="279430"/>
          </a:xfrm>
          <a:prstGeom prst="rect">
            <a:avLst/>
          </a:prstGeom>
          <a:noFill/>
          <a:ln>
            <a:noFill/>
          </a:ln>
        </p:spPr>
      </p:pic>
    </p:spTree>
    <p:extLst>
      <p:ext uri="{BB962C8B-B14F-4D97-AF65-F5344CB8AC3E}">
        <p14:creationId xmlns:p14="http://schemas.microsoft.com/office/powerpoint/2010/main" val="2678180649"/>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24663" y="140166"/>
            <a:ext cx="8659770" cy="460375"/>
          </a:xfrm>
          <a:prstGeom prst="rect">
            <a:avLst/>
          </a:prstGeom>
        </p:spPr>
        <p:txBody>
          <a:bodyPr lIns="91425" tIns="91425" rIns="91425" bIns="91425" anchor="ctr" anchorCtr="0"/>
          <a:lstStyle>
            <a:lvl1pPr algn="ctr" defTabSz="914400" rtl="0" eaLnBrk="1" latinLnBrk="0" hangingPunct="1">
              <a:spcBef>
                <a:spcPts val="0"/>
              </a:spcBef>
              <a:buSzPct val="100000"/>
              <a:buNone/>
              <a:defRPr sz="4800" kern="1200">
                <a:solidFill>
                  <a:srgbClr val="2C95DD"/>
                </a:solidFill>
                <a:latin typeface="MetaNormalLF-Roman" pitchFamily="34" charset="0"/>
                <a:ea typeface="+mj-ea"/>
                <a:cs typeface="+mj-cs"/>
              </a:defRPr>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pPr algn="l">
              <a:lnSpc>
                <a:spcPct val="110000"/>
              </a:lnSpc>
            </a:pPr>
            <a:r>
              <a:rPr lang="en-US" sz="2400" b="1" dirty="0" smtClean="0">
                <a:solidFill>
                  <a:srgbClr val="01786E"/>
                </a:solidFill>
              </a:rPr>
              <a:t>Why wait?  Try it now!</a:t>
            </a:r>
            <a:endParaRPr lang="en-US" sz="2400" b="1" i="1" dirty="0">
              <a:solidFill>
                <a:srgbClr val="01786E"/>
              </a:solidFill>
            </a:endParaRPr>
          </a:p>
        </p:txBody>
      </p:sp>
      <p:pic>
        <p:nvPicPr>
          <p:cNvPr id="5" name="Picture 4"/>
          <p:cNvPicPr>
            <a:picLocks noChangeAspect="1"/>
          </p:cNvPicPr>
          <p:nvPr/>
        </p:nvPicPr>
        <p:blipFill>
          <a:blip r:embed="rId2"/>
          <a:stretch>
            <a:fillRect/>
          </a:stretch>
        </p:blipFill>
        <p:spPr>
          <a:xfrm>
            <a:off x="778706" y="714389"/>
            <a:ext cx="7657274" cy="3985325"/>
          </a:xfrm>
          <a:prstGeom prst="rect">
            <a:avLst/>
          </a:prstGeom>
        </p:spPr>
      </p:pic>
      <p:sp>
        <p:nvSpPr>
          <p:cNvPr id="6" name="TextBox 5"/>
          <p:cNvSpPr txBox="1"/>
          <p:nvPr/>
        </p:nvSpPr>
        <p:spPr>
          <a:xfrm>
            <a:off x="3513450" y="305900"/>
            <a:ext cx="3105554" cy="276999"/>
          </a:xfrm>
          <a:prstGeom prst="rect">
            <a:avLst/>
          </a:prstGeom>
          <a:noFill/>
        </p:spPr>
        <p:txBody>
          <a:bodyPr wrap="square" rtlCol="0">
            <a:spAutoFit/>
          </a:bodyPr>
          <a:lstStyle/>
          <a:p>
            <a:pPr algn="ctr"/>
            <a:r>
              <a:rPr lang="en-US" sz="1200" dirty="0">
                <a:solidFill>
                  <a:schemeClr val="bg2"/>
                </a:solidFill>
                <a:hlinkClick r:id="rId3"/>
              </a:rPr>
              <a:t>http://projects.spring.io/spring-cloud</a:t>
            </a:r>
            <a:r>
              <a:rPr lang="en-US" sz="1200" dirty="0" smtClean="0">
                <a:solidFill>
                  <a:schemeClr val="bg2"/>
                </a:solidFill>
                <a:hlinkClick r:id="rId3"/>
              </a:rPr>
              <a:t>/</a:t>
            </a:r>
            <a:r>
              <a:rPr lang="en-US" sz="1200" dirty="0" smtClean="0">
                <a:solidFill>
                  <a:schemeClr val="bg2"/>
                </a:solidFill>
              </a:rPr>
              <a:t> </a:t>
            </a:r>
          </a:p>
        </p:txBody>
      </p:sp>
    </p:spTree>
    <p:extLst>
      <p:ext uri="{BB962C8B-B14F-4D97-AF65-F5344CB8AC3E}">
        <p14:creationId xmlns:p14="http://schemas.microsoft.com/office/powerpoint/2010/main" val="37633913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4768"/>
          <a:stretch/>
        </p:blipFill>
        <p:spPr>
          <a:xfrm>
            <a:off x="1202526" y="806460"/>
            <a:ext cx="6593715" cy="3744941"/>
          </a:xfrm>
          <a:prstGeom prst="rect">
            <a:avLst/>
          </a:prstGeom>
        </p:spPr>
      </p:pic>
      <p:sp>
        <p:nvSpPr>
          <p:cNvPr id="5" name="Title 1"/>
          <p:cNvSpPr txBox="1">
            <a:spLocks/>
          </p:cNvSpPr>
          <p:nvPr/>
        </p:nvSpPr>
        <p:spPr>
          <a:xfrm>
            <a:off x="324663" y="140166"/>
            <a:ext cx="8659770" cy="460375"/>
          </a:xfrm>
          <a:prstGeom prst="rect">
            <a:avLst/>
          </a:prstGeom>
        </p:spPr>
        <p:txBody>
          <a:bodyPr lIns="91425" tIns="91425" rIns="91425" bIns="91425" anchor="ctr" anchorCtr="0"/>
          <a:lstStyle>
            <a:lvl1pPr algn="ctr" defTabSz="914400" rtl="0" eaLnBrk="1" latinLnBrk="0" hangingPunct="1">
              <a:spcBef>
                <a:spcPts val="0"/>
              </a:spcBef>
              <a:buSzPct val="100000"/>
              <a:buNone/>
              <a:defRPr sz="4800" kern="1200">
                <a:solidFill>
                  <a:srgbClr val="2C95DD"/>
                </a:solidFill>
                <a:latin typeface="MetaNormalLF-Roman" pitchFamily="34" charset="0"/>
                <a:ea typeface="+mj-ea"/>
                <a:cs typeface="+mj-cs"/>
              </a:defRPr>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a:pPr algn="l">
              <a:lnSpc>
                <a:spcPct val="110000"/>
              </a:lnSpc>
            </a:pPr>
            <a:r>
              <a:rPr lang="en-US" sz="2400" b="1" dirty="0" smtClean="0">
                <a:solidFill>
                  <a:srgbClr val="01786E"/>
                </a:solidFill>
              </a:rPr>
              <a:t>Why wait?  Try it now!</a:t>
            </a:r>
            <a:endParaRPr lang="en-US" sz="2400" b="1" i="1" dirty="0">
              <a:solidFill>
                <a:srgbClr val="01786E"/>
              </a:solidFill>
            </a:endParaRPr>
          </a:p>
        </p:txBody>
      </p:sp>
      <p:sp>
        <p:nvSpPr>
          <p:cNvPr id="6" name="TextBox 5"/>
          <p:cNvSpPr txBox="1"/>
          <p:nvPr/>
        </p:nvSpPr>
        <p:spPr>
          <a:xfrm>
            <a:off x="3689583" y="287360"/>
            <a:ext cx="1928224" cy="276999"/>
          </a:xfrm>
          <a:prstGeom prst="rect">
            <a:avLst/>
          </a:prstGeom>
          <a:noFill/>
        </p:spPr>
        <p:txBody>
          <a:bodyPr wrap="square" rtlCol="0">
            <a:spAutoFit/>
          </a:bodyPr>
          <a:lstStyle/>
          <a:p>
            <a:pPr algn="ctr"/>
            <a:r>
              <a:rPr lang="en-US" sz="1200" dirty="0" smtClean="0">
                <a:solidFill>
                  <a:schemeClr val="bg2"/>
                </a:solidFill>
                <a:hlinkClick r:id="rId3"/>
              </a:rPr>
              <a:t>http://run.pivotal.io</a:t>
            </a:r>
            <a:r>
              <a:rPr lang="en-US" sz="1200" dirty="0" smtClean="0">
                <a:solidFill>
                  <a:schemeClr val="bg2"/>
                </a:solidFill>
              </a:rPr>
              <a:t> </a:t>
            </a:r>
          </a:p>
        </p:txBody>
      </p:sp>
    </p:spTree>
    <p:extLst>
      <p:ext uri="{BB962C8B-B14F-4D97-AF65-F5344CB8AC3E}">
        <p14:creationId xmlns:p14="http://schemas.microsoft.com/office/powerpoint/2010/main" val="385357362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104" y="1919500"/>
            <a:ext cx="8539274" cy="677108"/>
          </a:xfrm>
          <a:prstGeom prst="rect">
            <a:avLst/>
          </a:prstGeom>
          <a:noFill/>
        </p:spPr>
        <p:txBody>
          <a:bodyPr wrap="square" rtlCol="0">
            <a:spAutoFit/>
          </a:bodyPr>
          <a:lstStyle/>
          <a:p>
            <a:pPr algn="ctr"/>
            <a:r>
              <a:rPr lang="en-US" sz="3800" b="1" dirty="0" smtClean="0">
                <a:solidFill>
                  <a:schemeClr val="bg2"/>
                </a:solidFill>
              </a:rPr>
              <a:t>“Big Failure” </a:t>
            </a:r>
          </a:p>
        </p:txBody>
      </p:sp>
    </p:spTree>
    <p:extLst>
      <p:ext uri="{BB962C8B-B14F-4D97-AF65-F5344CB8AC3E}">
        <p14:creationId xmlns:p14="http://schemas.microsoft.com/office/powerpoint/2010/main" val="1981728773"/>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2.xml><?xml version="1.0" encoding="utf-8"?>
<a:theme xmlns:a="http://schemas.openxmlformats.org/drawingml/2006/main" name="1_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3.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Revised Palette">
      <a:dk1>
        <a:srgbClr val="000000"/>
      </a:dk1>
      <a:lt1>
        <a:srgbClr val="FFFFFF"/>
      </a:lt1>
      <a:dk2>
        <a:srgbClr val="3892D0"/>
      </a:dk2>
      <a:lt2>
        <a:srgbClr val="4D4D4D"/>
      </a:lt2>
      <a:accent1>
        <a:srgbClr val="3892D0"/>
      </a:accent1>
      <a:accent2>
        <a:srgbClr val="49A942"/>
      </a:accent2>
      <a:accent3>
        <a:srgbClr val="93C5FF"/>
      </a:accent3>
      <a:accent4>
        <a:srgbClr val="FFC425"/>
      </a:accent4>
      <a:accent5>
        <a:srgbClr val="E36F1E"/>
      </a:accent5>
      <a:accent6>
        <a:srgbClr val="B5121B"/>
      </a:accent6>
      <a:hlink>
        <a:srgbClr val="3892D0"/>
      </a:hlink>
      <a:folHlink>
        <a:srgbClr val="4D4D4D"/>
      </a:folHlink>
    </a:clrScheme>
    <a:fontScheme name="Verdana-EMC New PPTX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Pivotal_PPT_Template_16x9_09_2014.potx</Template>
  <TotalTime>35605</TotalTime>
  <Words>3156</Words>
  <Application>Microsoft Macintosh PowerPoint</Application>
  <PresentationFormat>On-screen Show (16:9)</PresentationFormat>
  <Paragraphs>518</Paragraphs>
  <Slides>83</Slides>
  <Notes>28</Notes>
  <HiddenSlides>0</HiddenSlides>
  <MMClips>1</MMClips>
  <ScaleCrop>false</ScaleCrop>
  <HeadingPairs>
    <vt:vector size="4" baseType="variant">
      <vt:variant>
        <vt:lpstr>Theme</vt:lpstr>
      </vt:variant>
      <vt:variant>
        <vt:i4>2</vt:i4>
      </vt:variant>
      <vt:variant>
        <vt:lpstr>Slide Titles</vt:lpstr>
      </vt:variant>
      <vt:variant>
        <vt:i4>83</vt:i4>
      </vt:variant>
    </vt:vector>
  </HeadingPairs>
  <TitlesOfParts>
    <vt:vector size="85" baseType="lpstr">
      <vt:lpstr>Pivotal_PPT_Template_16x9_09_2014</vt:lpstr>
      <vt:lpstr>1_Pivotal_PPT_Template_16x9_09_2014</vt:lpstr>
      <vt:lpstr>PowerPoint Presentation</vt:lpstr>
      <vt:lpstr>PowerPoint Presentation</vt:lpstr>
      <vt:lpstr>PowerPoint Presentation</vt:lpstr>
      <vt:lpstr>Before Cloud</vt:lpstr>
      <vt:lpstr>3-tier infrastructure architecture</vt:lpstr>
      <vt:lpstr>And most customers are using…</vt:lpstr>
      <vt:lpstr>Netflix 2008</vt:lpstr>
      <vt:lpstr>PowerPoint Presentation</vt:lpstr>
      <vt:lpstr>PowerPoint Presentation</vt:lpstr>
      <vt:lpstr>Cons of Monolithic architecture</vt:lpstr>
      <vt:lpstr>Cloud Era. </vt:lpstr>
      <vt:lpstr>Micro services architecture</vt:lpstr>
      <vt:lpstr>It looks like…</vt:lpstr>
      <vt:lpstr>PowerPoint Presentation</vt:lpstr>
      <vt:lpstr>2015 - Micro Services Architecture</vt:lpstr>
      <vt:lpstr>3 Lessons from Netflix on Cloud</vt:lpstr>
      <vt:lpstr>It’s not only about Netflix </vt:lpstr>
      <vt:lpstr>PowerPoint Presentation</vt:lpstr>
      <vt:lpstr>PowerPoint Presentation</vt:lpstr>
      <vt:lpstr>Cloud Native</vt:lpstr>
      <vt:lpstr>PowerPoint Presentation</vt:lpstr>
      <vt:lpstr>PowerPoint Presentation</vt:lpstr>
      <vt:lpstr>PowerPoint Presentation</vt:lpstr>
      <vt:lpstr>PowerPoint Presentation</vt:lpstr>
      <vt:lpstr>2 pizza team</vt:lpstr>
      <vt:lpstr>PowerPoint Presentation</vt:lpstr>
      <vt:lpstr>PowerPoint Presentation</vt:lpstr>
      <vt:lpstr>PowerPoint Presentation</vt:lpstr>
      <vt:lpstr>PowerPoint Presentation</vt:lpstr>
      <vt:lpstr>Cloud Native Journey</vt:lpstr>
      <vt:lpstr>시장을 선도하는 서비스들의 특징</vt:lpstr>
      <vt:lpstr>PowerPoint Presentation</vt:lpstr>
      <vt:lpstr>The Twelve Factors</vt:lpstr>
      <vt:lpstr>PowerPoint Presentation</vt:lpstr>
      <vt:lpstr>PowerPoint Presentation</vt:lpstr>
      <vt:lpstr>7 years for Cloud Native (2008 – 2015)</vt:lpstr>
      <vt:lpstr>Netflix experiences – Netflix OSS</vt:lpstr>
      <vt:lpstr>PowerPoint Presentation</vt:lpstr>
      <vt:lpstr>Netflix OSS - Hystrix</vt:lpstr>
      <vt:lpstr>PowerPoint Presentation</vt:lpstr>
      <vt:lpstr>Netflix OSS – Eureka </vt:lpstr>
      <vt:lpstr>Netflix OSS – Zuul </vt:lpstr>
      <vt:lpstr>Netflix OSS – Ribbon </vt:lpstr>
      <vt:lpstr>Netflix OSS links</vt:lpstr>
      <vt:lpstr>PowerPoint Presentation</vt:lpstr>
      <vt:lpstr>PowerPoint Presentation</vt:lpstr>
      <vt:lpstr>PowerPoint Presentation</vt:lpstr>
      <vt:lpstr>Spring Cloud</vt:lpstr>
      <vt:lpstr>PowerPoint Presentation</vt:lpstr>
      <vt:lpstr>PowerPoint Presentation</vt:lpstr>
      <vt:lpstr>PowerPoint Presentation</vt:lpstr>
      <vt:lpstr>PowerPoint Presentation</vt:lpstr>
      <vt:lpstr>Container only </vt:lpstr>
      <vt:lpstr>To: Pushing apps to the cloud with a few easy verbs</vt:lpstr>
      <vt:lpstr>Overview: Deploying App to  Cloud Foundry Runtime</vt:lpstr>
      <vt:lpstr>From a VM Centric to Application Centric World</vt:lpstr>
      <vt:lpstr>Cloud Foundry  Architecture</vt:lpstr>
      <vt:lpstr>PowerPoint Presentation</vt:lpstr>
      <vt:lpstr>PowerPoint Presentation</vt:lpstr>
      <vt:lpstr>Multi-Cloud</vt:lpstr>
      <vt:lpstr>Containers - Docker?</vt:lpstr>
      <vt:lpstr>PowerPoint Presentation</vt:lpstr>
      <vt:lpstr>Lattice.cf</vt:lpstr>
      <vt:lpstr>PowerPoint Presentation</vt:lpstr>
      <vt:lpstr>외부 서비스 연동  (on-prem example)</vt:lpstr>
      <vt:lpstr>PowerPoint Presentation</vt:lpstr>
      <vt:lpstr>Pivotal Open Source Support </vt:lpstr>
      <vt:lpstr>PowerPoint Presentation</vt:lpstr>
      <vt:lpstr>PowerPoint Presentation</vt:lpstr>
      <vt:lpstr>Example – PWS Marketplace</vt:lpstr>
      <vt:lpstr>Example – PWS Marketplace CLI</vt:lpstr>
      <vt:lpstr>Example – PWS Marketplace CLI</vt:lpstr>
      <vt:lpstr>Creating and Binding a Service</vt:lpstr>
      <vt:lpstr>PowerPoint Presentation</vt:lpstr>
      <vt:lpstr>PowerPoint Presentation</vt:lpstr>
      <vt:lpstr>Pivotal Tracker </vt:lpstr>
      <vt:lpstr>IDE</vt:lpstr>
      <vt:lpstr>Concourse: CI that scales with your project</vt:lpstr>
      <vt:lpstr>PowerPoint Presentation</vt:lpstr>
      <vt:lpstr>PowerPoint Presentation</vt:lpstr>
      <vt:lpstr>PowerPoint Presentation</vt:lpstr>
      <vt:lpstr>PowerPoint Presentation</vt:lpstr>
      <vt:lpstr>PowerPoint Presentation</vt:lpstr>
    </vt:vector>
  </TitlesOfParts>
  <Company>EMC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EMC</dc:creator>
  <cp:lastModifiedBy>YounJin Jeong</cp:lastModifiedBy>
  <cp:revision>1400</cp:revision>
  <cp:lastPrinted>2015-04-09T20:48:09Z</cp:lastPrinted>
  <dcterms:created xsi:type="dcterms:W3CDTF">2014-04-28T17:27:53Z</dcterms:created>
  <dcterms:modified xsi:type="dcterms:W3CDTF">2015-10-26T04:15:28Z</dcterms:modified>
</cp:coreProperties>
</file>